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58" r:id="rId4"/>
    <p:sldId id="275" r:id="rId5"/>
    <p:sldId id="262" r:id="rId6"/>
    <p:sldId id="259" r:id="rId7"/>
    <p:sldId id="260" r:id="rId8"/>
    <p:sldId id="261" r:id="rId9"/>
    <p:sldId id="270" r:id="rId10"/>
    <p:sldId id="271" r:id="rId11"/>
    <p:sldId id="298" r:id="rId12"/>
    <p:sldId id="300" r:id="rId13"/>
    <p:sldId id="263" r:id="rId14"/>
    <p:sldId id="264" r:id="rId15"/>
    <p:sldId id="265" r:id="rId16"/>
    <p:sldId id="266" r:id="rId17"/>
    <p:sldId id="267" r:id="rId18"/>
    <p:sldId id="268" r:id="rId19"/>
    <p:sldId id="274" r:id="rId20"/>
    <p:sldId id="276" r:id="rId21"/>
    <p:sldId id="269" r:id="rId22"/>
    <p:sldId id="277" r:id="rId23"/>
    <p:sldId id="278" r:id="rId24"/>
    <p:sldId id="279" r:id="rId25"/>
    <p:sldId id="273" r:id="rId26"/>
    <p:sldId id="280" r:id="rId27"/>
    <p:sldId id="281" r:id="rId28"/>
    <p:sldId id="284" r:id="rId29"/>
    <p:sldId id="282" r:id="rId30"/>
    <p:sldId id="283" r:id="rId31"/>
    <p:sldId id="286" r:id="rId32"/>
    <p:sldId id="287" r:id="rId33"/>
    <p:sldId id="288" r:id="rId34"/>
    <p:sldId id="289" r:id="rId35"/>
    <p:sldId id="290" r:id="rId36"/>
    <p:sldId id="291" r:id="rId37"/>
    <p:sldId id="309" r:id="rId38"/>
    <p:sldId id="293" r:id="rId39"/>
    <p:sldId id="311" r:id="rId40"/>
    <p:sldId id="304" r:id="rId41"/>
    <p:sldId id="305" r:id="rId42"/>
    <p:sldId id="294" r:id="rId43"/>
    <p:sldId id="295" r:id="rId44"/>
    <p:sldId id="296" r:id="rId45"/>
    <p:sldId id="307" r:id="rId46"/>
    <p:sldId id="308" r:id="rId47"/>
    <p:sldId id="301" r:id="rId48"/>
    <p:sldId id="302" r:id="rId49"/>
    <p:sldId id="306" r:id="rId50"/>
    <p:sldId id="303" r:id="rId51"/>
    <p:sldId id="310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32"/>
    <p:restoredTop sz="83647"/>
  </p:normalViewPr>
  <p:slideViewPr>
    <p:cSldViewPr snapToGrid="0" snapToObjects="1" showGuides="1">
      <p:cViewPr>
        <p:scale>
          <a:sx n="97" d="100"/>
          <a:sy n="97" d="100"/>
        </p:scale>
        <p:origin x="144" y="1736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7653789370078696E-2"/>
          <c:y val="0.11421093047422901"/>
          <c:w val="0.92297121062992105"/>
          <c:h val="0.75062353896262701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CSCI 544 Enrollment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26</c:v>
                </c:pt>
                <c:pt idx="1">
                  <c:v>39</c:v>
                </c:pt>
                <c:pt idx="2">
                  <c:v>43</c:v>
                </c:pt>
                <c:pt idx="3">
                  <c:v>60</c:v>
                </c:pt>
                <c:pt idx="4">
                  <c:v>170</c:v>
                </c:pt>
                <c:pt idx="5">
                  <c:v>160</c:v>
                </c:pt>
                <c:pt idx="6">
                  <c:v>200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505-0449-9BF5-93F6F3FE72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501263024"/>
        <c:axId val="146275472"/>
      </c:lineChart>
      <c:catAx>
        <c:axId val="1501263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275472"/>
        <c:crosses val="autoZero"/>
        <c:auto val="1"/>
        <c:lblAlgn val="ctr"/>
        <c:lblOffset val="100"/>
        <c:noMultiLvlLbl val="0"/>
      </c:catAx>
      <c:valAx>
        <c:axId val="1462754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1263024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0.png>
</file>

<file path=ppt/media/image11.png>
</file>

<file path=ppt/media/image13.tiff>
</file>

<file path=ppt/media/image14.tiff>
</file>

<file path=ppt/media/image15.tiff>
</file>

<file path=ppt/media/image16.tiff>
</file>

<file path=ppt/media/image17.tiff>
</file>

<file path=ppt/media/image27.tiff>
</file>

<file path=ppt/media/image3.png>
</file>

<file path=ppt/media/image4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570B0E-D35D-9042-B474-1932228F602D}" type="datetimeFigureOut">
              <a:rPr lang="en-US" smtClean="0"/>
              <a:t>8/16/18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CE3BE-21B5-EB45-9686-F8DD82FD2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CE3BE-21B5-EB45-9686-F8DD82FD2CA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52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16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28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07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464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679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26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399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32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55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59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16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B7EDA-036F-1F44-82C7-B40FE6229DF3}" type="datetimeFigureOut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976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emf"/><Relationship Id="rId4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NLP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梅約納</a:t>
            </a:r>
          </a:p>
          <a:p>
            <a:r>
              <a:rPr lang="en-US" dirty="0"/>
              <a:t>August 22, 2018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3317" y="6043961"/>
            <a:ext cx="2953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Most slides from Noah Smith</a:t>
            </a:r>
          </a:p>
        </p:txBody>
      </p:sp>
    </p:spTree>
    <p:extLst>
      <p:ext uri="{BB962C8B-B14F-4D97-AF65-F5344CB8AC3E}">
        <p14:creationId xmlns:p14="http://schemas.microsoft.com/office/powerpoint/2010/main" val="1821702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108" y="570391"/>
            <a:ext cx="10178891" cy="57172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80329" y="4155141"/>
            <a:ext cx="3359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 </a:t>
            </a:r>
            <a:r>
              <a:rPr lang="en-US"/>
              <a:t>plagiarism detection (WARNING)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38216" y="5455920"/>
            <a:ext cx="51155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tasks do you want to accomplish?</a:t>
            </a:r>
          </a:p>
        </p:txBody>
      </p:sp>
    </p:spTree>
    <p:extLst>
      <p:ext uri="{BB962C8B-B14F-4D97-AF65-F5344CB8AC3E}">
        <p14:creationId xmlns:p14="http://schemas.microsoft.com/office/powerpoint/2010/main" val="205640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94" y="26980"/>
            <a:ext cx="10515600" cy="1325563"/>
          </a:xfrm>
        </p:spPr>
        <p:txBody>
          <a:bodyPr/>
          <a:lstStyle/>
          <a:p>
            <a:r>
              <a:rPr lang="en-US" dirty="0"/>
              <a:t>NLP of the (near) future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97" y="1021976"/>
            <a:ext cx="5619801" cy="53127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5897" y="6334684"/>
            <a:ext cx="23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h/t Semantic Machines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859" y="523250"/>
            <a:ext cx="4715435" cy="5944785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701553" y="1352543"/>
            <a:ext cx="4220135" cy="3462775"/>
            <a:chOff x="5472953" y="1378166"/>
            <a:chExt cx="4220135" cy="3462775"/>
          </a:xfrm>
        </p:grpSpPr>
        <p:cxnSp>
          <p:nvCxnSpPr>
            <p:cNvPr id="9" name="Straight Arrow Connector 8"/>
            <p:cNvCxnSpPr/>
            <p:nvPr/>
          </p:nvCxnSpPr>
          <p:spPr>
            <a:xfrm flipH="1" flipV="1">
              <a:off x="5472953" y="1653988"/>
              <a:ext cx="623047" cy="375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>
              <a:off x="5593976" y="2206995"/>
              <a:ext cx="688042" cy="263394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 6"/>
            <p:cNvSpPr/>
            <p:nvPr/>
          </p:nvSpPr>
          <p:spPr>
            <a:xfrm>
              <a:off x="6096000" y="1378166"/>
              <a:ext cx="3597088" cy="9412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Information Retrieval/Question Answering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563471" y="2022122"/>
            <a:ext cx="3213847" cy="571211"/>
            <a:chOff x="3563471" y="2022122"/>
            <a:chExt cx="3213847" cy="571211"/>
          </a:xfrm>
        </p:grpSpPr>
        <p:sp>
          <p:nvSpPr>
            <p:cNvPr id="16" name="Rectangle 15"/>
            <p:cNvSpPr/>
            <p:nvPr/>
          </p:nvSpPr>
          <p:spPr>
            <a:xfrm>
              <a:off x="3563471" y="2022122"/>
              <a:ext cx="1810871" cy="5712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Summarization</a:t>
              </a:r>
            </a:p>
          </p:txBody>
        </p:sp>
        <p:cxnSp>
          <p:nvCxnSpPr>
            <p:cNvPr id="18" name="Straight Arrow Connector 17"/>
            <p:cNvCxnSpPr>
              <a:stCxn id="16" idx="3"/>
            </p:cNvCxnSpPr>
            <p:nvPr/>
          </p:nvCxnSpPr>
          <p:spPr>
            <a:xfrm>
              <a:off x="5374342" y="2307728"/>
              <a:ext cx="1402976" cy="8584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/>
          <p:cNvGrpSpPr/>
          <p:nvPr/>
        </p:nvGrpSpPr>
        <p:grpSpPr>
          <a:xfrm>
            <a:off x="5593976" y="459972"/>
            <a:ext cx="2204224" cy="1247804"/>
            <a:chOff x="5593976" y="459972"/>
            <a:chExt cx="2204224" cy="1247804"/>
          </a:xfrm>
        </p:grpSpPr>
        <p:sp>
          <p:nvSpPr>
            <p:cNvPr id="22" name="Rectangle 21"/>
            <p:cNvSpPr/>
            <p:nvPr/>
          </p:nvSpPr>
          <p:spPr>
            <a:xfrm>
              <a:off x="6162115" y="459972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Ambiguity Resolution</a:t>
              </a: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5593976" y="964982"/>
              <a:ext cx="591723" cy="74279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9756949" y="820452"/>
            <a:ext cx="1636085" cy="1650514"/>
            <a:chOff x="9756949" y="820452"/>
            <a:chExt cx="1636085" cy="1650514"/>
          </a:xfrm>
        </p:grpSpPr>
        <p:sp>
          <p:nvSpPr>
            <p:cNvPr id="21" name="Rectangle 20"/>
            <p:cNvSpPr/>
            <p:nvPr/>
          </p:nvSpPr>
          <p:spPr>
            <a:xfrm>
              <a:off x="9756949" y="1750006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Grounding</a:t>
              </a: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 flipH="1" flipV="1">
              <a:off x="10448365" y="820452"/>
              <a:ext cx="338417" cy="9071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3293434" y="3946890"/>
            <a:ext cx="2080908" cy="868428"/>
            <a:chOff x="3293434" y="3946890"/>
            <a:chExt cx="2080908" cy="868428"/>
          </a:xfrm>
        </p:grpSpPr>
        <p:sp>
          <p:nvSpPr>
            <p:cNvPr id="17" name="Rectangle 16"/>
            <p:cNvSpPr/>
            <p:nvPr/>
          </p:nvSpPr>
          <p:spPr>
            <a:xfrm>
              <a:off x="3293434" y="3946890"/>
              <a:ext cx="2080908" cy="5837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Spelling correction</a:t>
              </a: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>
              <a:off x="3638824" y="4530684"/>
              <a:ext cx="695064" cy="28463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9630322" y="3429000"/>
            <a:ext cx="1636085" cy="1244001"/>
            <a:chOff x="9630322" y="3429000"/>
            <a:chExt cx="1636085" cy="1244001"/>
          </a:xfrm>
        </p:grpSpPr>
        <p:sp>
          <p:nvSpPr>
            <p:cNvPr id="33" name="Rectangle 32"/>
            <p:cNvSpPr/>
            <p:nvPr/>
          </p:nvSpPr>
          <p:spPr>
            <a:xfrm>
              <a:off x="9630322" y="3429000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Coreference</a:t>
              </a:r>
              <a:endParaRPr lang="en-US" dirty="0"/>
            </a:p>
            <a:p>
              <a:pPr algn="ctr"/>
              <a:r>
                <a:rPr lang="en-US" dirty="0"/>
                <a:t>Resolution</a:t>
              </a: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10293737" y="4152310"/>
              <a:ext cx="493045" cy="52069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5521139" y="1628365"/>
            <a:ext cx="3392096" cy="3508411"/>
            <a:chOff x="5521139" y="1628365"/>
            <a:chExt cx="3392096" cy="3508411"/>
          </a:xfrm>
        </p:grpSpPr>
        <p:sp>
          <p:nvSpPr>
            <p:cNvPr id="20" name="Rectangle 19"/>
            <p:cNvSpPr/>
            <p:nvPr/>
          </p:nvSpPr>
          <p:spPr>
            <a:xfrm>
              <a:off x="6291008" y="3809724"/>
              <a:ext cx="2622227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Named Entity Recognition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 flipH="1">
              <a:off x="5521139" y="4178229"/>
              <a:ext cx="776580" cy="95854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H="1" flipV="1">
              <a:off x="5521139" y="1628365"/>
              <a:ext cx="769870" cy="25566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ectangle 41"/>
          <p:cNvSpPr/>
          <p:nvPr/>
        </p:nvSpPr>
        <p:spPr>
          <a:xfrm>
            <a:off x="3878630" y="5793041"/>
            <a:ext cx="2991424" cy="720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Translation (If we were in Osaka)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7899014" y="897171"/>
            <a:ext cx="1636085" cy="2135800"/>
            <a:chOff x="10333219" y="349781"/>
            <a:chExt cx="1636085" cy="2135800"/>
          </a:xfrm>
        </p:grpSpPr>
        <p:sp>
          <p:nvSpPr>
            <p:cNvPr id="53" name="Rectangle 52"/>
            <p:cNvSpPr/>
            <p:nvPr/>
          </p:nvSpPr>
          <p:spPr>
            <a:xfrm>
              <a:off x="10333219" y="1764621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Generation</a:t>
              </a:r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 flipV="1">
              <a:off x="10786783" y="349781"/>
              <a:ext cx="877694" cy="13778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32496" y="2223248"/>
            <a:ext cx="3070584" cy="720960"/>
            <a:chOff x="5967223" y="459972"/>
            <a:chExt cx="3070584" cy="720960"/>
          </a:xfrm>
        </p:grpSpPr>
        <p:sp>
          <p:nvSpPr>
            <p:cNvPr id="57" name="Rectangle 56"/>
            <p:cNvSpPr/>
            <p:nvPr/>
          </p:nvSpPr>
          <p:spPr>
            <a:xfrm>
              <a:off x="5967223" y="459972"/>
              <a:ext cx="1830978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Word </a:t>
              </a:r>
              <a:r>
                <a:rPr lang="en-US"/>
                <a:t>Sense Disambiguation</a:t>
              </a:r>
              <a:endParaRPr lang="en-US" dirty="0"/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7758525" y="1040615"/>
              <a:ext cx="1279282" cy="459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6227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(humans) do these tasks?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4446494" cy="4351338"/>
          </a:xfrm>
        </p:spPr>
        <p:txBody>
          <a:bodyPr/>
          <a:lstStyle/>
          <a:p>
            <a:r>
              <a:rPr lang="en-US" dirty="0"/>
              <a:t>Spelling Correction</a:t>
            </a:r>
          </a:p>
          <a:p>
            <a:r>
              <a:rPr lang="en-US" dirty="0"/>
              <a:t>Named Entity Extraction</a:t>
            </a:r>
          </a:p>
          <a:p>
            <a:r>
              <a:rPr lang="en-US" dirty="0"/>
              <a:t>Question Answering</a:t>
            </a:r>
          </a:p>
          <a:p>
            <a:r>
              <a:rPr lang="en-US" dirty="0" err="1"/>
              <a:t>Coreference</a:t>
            </a:r>
            <a:r>
              <a:rPr lang="en-US" dirty="0"/>
              <a:t> Resolution</a:t>
            </a:r>
          </a:p>
          <a:p>
            <a:r>
              <a:rPr lang="en-US" dirty="0"/>
              <a:t>Grounding</a:t>
            </a:r>
          </a:p>
          <a:p>
            <a:r>
              <a:rPr lang="en-US" dirty="0"/>
              <a:t>Ambiguity Resolution</a:t>
            </a:r>
          </a:p>
          <a:p>
            <a:r>
              <a:rPr lang="en-US" dirty="0"/>
              <a:t>Summarization</a:t>
            </a:r>
          </a:p>
          <a:p>
            <a:r>
              <a:rPr lang="en-US" dirty="0"/>
              <a:t>Translation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82235" y="4001294"/>
            <a:ext cx="57830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Long story short, you know languages!</a:t>
            </a:r>
          </a:p>
        </p:txBody>
      </p:sp>
    </p:spTree>
    <p:extLst>
      <p:ext uri="{BB962C8B-B14F-4D97-AF65-F5344CB8AC3E}">
        <p14:creationId xmlns:p14="http://schemas.microsoft.com/office/powerpoint/2010/main" val="8411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23686" y="2721114"/>
            <a:ext cx="8944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What does it mean to "know" a language?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85586" y="3611880"/>
            <a:ext cx="3020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(What is the "true" R?)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75536" y="4240709"/>
            <a:ext cx="2524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Do I know English?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04817" y="4769168"/>
            <a:ext cx="2865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Do I know Mandarin?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10067" y="5281911"/>
            <a:ext cx="3855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Does a toddler know English?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03605" y="5820728"/>
            <a:ext cx="3068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Does </a:t>
            </a:r>
            <a:r>
              <a:rPr lang="en-US" sz="2400" dirty="0" err="1"/>
              <a:t>wc</a:t>
            </a:r>
            <a:r>
              <a:rPr lang="en-US" sz="2400" dirty="0"/>
              <a:t> know English?</a:t>
            </a:r>
          </a:p>
        </p:txBody>
      </p:sp>
    </p:spTree>
    <p:extLst>
      <p:ext uri="{BB962C8B-B14F-4D97-AF65-F5344CB8AC3E}">
        <p14:creationId xmlns:p14="http://schemas.microsoft.com/office/powerpoint/2010/main" val="798119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4" name="TextBox 3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4904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1473" y="1650380"/>
            <a:ext cx="2506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phones = distinct sounds</a:t>
            </a:r>
          </a:p>
          <a:p>
            <a:r>
              <a:rPr lang="en-US" dirty="0"/>
              <a:t>(governed by anatomy)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01161" y="2505670"/>
            <a:ext cx="4609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/l/ = alveolar lateral approximant     </a:t>
            </a:r>
            <a:r>
              <a:rPr lang="en-US" b="1" u="sng" dirty="0"/>
              <a:t>l</a:t>
            </a:r>
            <a:r>
              <a:rPr lang="en-US" dirty="0"/>
              <a:t>ace</a:t>
            </a:r>
          </a:p>
          <a:p>
            <a:r>
              <a:rPr lang="en-US" dirty="0"/>
              <a:t>/</a:t>
            </a:r>
            <a:r>
              <a:rPr lang="en-US" dirty="0" err="1"/>
              <a:t>ɾ</a:t>
            </a:r>
            <a:r>
              <a:rPr lang="en-US" dirty="0"/>
              <a:t>/ = alveolar tap                                 </a:t>
            </a:r>
            <a:r>
              <a:rPr lang="en-US" b="1" u="sng" dirty="0"/>
              <a:t>r</a:t>
            </a:r>
            <a:r>
              <a:rPr lang="en-US" dirty="0"/>
              <a:t>ace</a:t>
            </a:r>
          </a:p>
          <a:p>
            <a:r>
              <a:rPr lang="en-US" dirty="0"/>
              <a:t>/r/ = alveolar trill                                 </a:t>
            </a:r>
            <a:r>
              <a:rPr lang="en-US" b="1" u="sng" dirty="0" err="1"/>
              <a:t>r</a:t>
            </a:r>
            <a:r>
              <a:rPr lang="en-US" dirty="0" err="1"/>
              <a:t>ey</a:t>
            </a:r>
            <a:r>
              <a:rPr lang="en-US" dirty="0"/>
              <a:t> (sp.)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6561172" y="3429000"/>
            <a:ext cx="4173450" cy="2227353"/>
            <a:chOff x="6635337" y="3741674"/>
            <a:chExt cx="4173450" cy="2227353"/>
          </a:xfrm>
        </p:grpSpPr>
        <p:sp>
          <p:nvSpPr>
            <p:cNvPr id="4" name="TextBox 3"/>
            <p:cNvSpPr txBox="1"/>
            <p:nvPr/>
          </p:nvSpPr>
          <p:spPr>
            <a:xfrm>
              <a:off x="8139467" y="3741674"/>
              <a:ext cx="266932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phonemes = meaningfully </a:t>
              </a:r>
            </a:p>
            <a:p>
              <a:r>
                <a:rPr lang="en-US" dirty="0"/>
                <a:t>distinct sounds</a:t>
              </a:r>
            </a:p>
            <a:p>
              <a:r>
                <a:rPr lang="en-US" dirty="0"/>
                <a:t>(governed by language)</a:t>
              </a: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6635337" y="4673124"/>
              <a:ext cx="3615542" cy="1295903"/>
              <a:chOff x="6635337" y="4673124"/>
              <a:chExt cx="3615542" cy="1295903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6643320" y="4673124"/>
                <a:ext cx="27604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English: /</a:t>
                </a:r>
                <a:r>
                  <a:rPr lang="en-US" dirty="0" err="1"/>
                  <a:t>ɾ</a:t>
                </a:r>
                <a:r>
                  <a:rPr lang="en-US" dirty="0"/>
                  <a:t>/  vs /r/ conflated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6643320" y="4988899"/>
                <a:ext cx="35963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Japanese: /</a:t>
                </a:r>
                <a:r>
                  <a:rPr lang="en-US" dirty="0" err="1"/>
                  <a:t>ɾ</a:t>
                </a:r>
                <a:r>
                  <a:rPr lang="en-US" dirty="0"/>
                  <a:t>/ vs /r/ vs /l/ conflated   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6635337" y="5599695"/>
                <a:ext cx="36155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Chinese: ma1 vs ma2 vs ma3 distinct</a:t>
                </a: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6643320" y="5283920"/>
                <a:ext cx="25234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Hindi: /d̪/ vs /</a:t>
                </a:r>
                <a:r>
                  <a:rPr lang="en-US" dirty="0" err="1"/>
                  <a:t>d̪ʱ</a:t>
                </a:r>
                <a:r>
                  <a:rPr lang="en-US" dirty="0"/>
                  <a:t>/ distinct</a:t>
                </a:r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14" name="TextBox 13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3489960" y="1973544"/>
            <a:ext cx="1068107" cy="962695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4342" y="747044"/>
            <a:ext cx="2040673" cy="10689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4275" y="2115590"/>
            <a:ext cx="3434576" cy="4964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3043" y="2765279"/>
            <a:ext cx="2637040" cy="1831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359912" y="517527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ሚስተር</a:t>
            </a:r>
            <a:r>
              <a:rPr lang="en-US" dirty="0"/>
              <a:t> </a:t>
            </a:r>
            <a:r>
              <a:rPr lang="en-US" dirty="0" err="1"/>
              <a:t>ቤንጀሚን</a:t>
            </a:r>
            <a:r>
              <a:rPr lang="en-US" dirty="0"/>
              <a:t> </a:t>
            </a:r>
            <a:r>
              <a:rPr lang="en-US" dirty="0" err="1"/>
              <a:t>መንግስቶም</a:t>
            </a:r>
            <a:r>
              <a:rPr lang="en-US" dirty="0"/>
              <a:t> </a:t>
            </a:r>
            <a:r>
              <a:rPr lang="en-US" dirty="0" err="1"/>
              <a:t>ንትግባረ’ቲ</a:t>
            </a:r>
            <a:r>
              <a:rPr lang="en-US" dirty="0"/>
              <a:t> </a:t>
            </a:r>
            <a:r>
              <a:rPr lang="en-US" dirty="0" err="1"/>
              <a:t>ሰነድ</a:t>
            </a:r>
            <a:r>
              <a:rPr lang="en-US" dirty="0"/>
              <a:t> </a:t>
            </a:r>
            <a:r>
              <a:rPr lang="en-US" dirty="0" err="1"/>
              <a:t>ሰላም</a:t>
            </a:r>
            <a:r>
              <a:rPr lang="en-US" dirty="0"/>
              <a:t> </a:t>
            </a:r>
            <a:r>
              <a:rPr lang="en-US" dirty="0" err="1"/>
              <a:t>ዝከአሎ</a:t>
            </a:r>
            <a:r>
              <a:rPr lang="en-US" dirty="0"/>
              <a:t> </a:t>
            </a:r>
            <a:r>
              <a:rPr lang="en-US" dirty="0" err="1"/>
              <a:t>ከምዝገበረ</a:t>
            </a:r>
            <a:r>
              <a:rPr lang="en-US" dirty="0"/>
              <a:t> </a:t>
            </a:r>
            <a:r>
              <a:rPr lang="en-US" dirty="0" err="1"/>
              <a:t>ንህዝቢ</a:t>
            </a:r>
            <a:r>
              <a:rPr lang="en-US" dirty="0"/>
              <a:t> </a:t>
            </a:r>
            <a:r>
              <a:rPr lang="en-US" dirty="0" err="1"/>
              <a:t>ደቡብ</a:t>
            </a:r>
            <a:r>
              <a:rPr lang="en-US" dirty="0"/>
              <a:t> </a:t>
            </a:r>
            <a:r>
              <a:rPr lang="en-US" dirty="0" err="1"/>
              <a:t>ሱዳንን</a:t>
            </a:r>
            <a:r>
              <a:rPr lang="en-US" dirty="0"/>
              <a:t> </a:t>
            </a:r>
            <a:r>
              <a:rPr lang="en-US" dirty="0" err="1"/>
              <a:t>ማሕበረ-ሰብ</a:t>
            </a:r>
            <a:r>
              <a:rPr lang="en-US" dirty="0"/>
              <a:t> </a:t>
            </a:r>
            <a:r>
              <a:rPr lang="en-US" dirty="0" err="1"/>
              <a:t>ዓለምን</a:t>
            </a:r>
            <a:r>
              <a:rPr lang="en-US" dirty="0"/>
              <a:t> </a:t>
            </a:r>
            <a:r>
              <a:rPr lang="en-US" dirty="0" err="1"/>
              <a:t>ዘርእየሉ</a:t>
            </a:r>
            <a:r>
              <a:rPr lang="en-US" dirty="0"/>
              <a:t> </a:t>
            </a:r>
            <a:r>
              <a:rPr lang="en-US" dirty="0" err="1"/>
              <a:t>ወቅቲ</a:t>
            </a:r>
            <a:r>
              <a:rPr lang="en-US" dirty="0"/>
              <a:t> </a:t>
            </a:r>
            <a:r>
              <a:rPr lang="en-US" dirty="0" err="1"/>
              <a:t>ኢና</a:t>
            </a:r>
            <a:r>
              <a:rPr lang="en-US" dirty="0"/>
              <a:t> </a:t>
            </a:r>
            <a:r>
              <a:rPr lang="en-US" dirty="0" err="1"/>
              <a:t>ንርከብ'ውን</a:t>
            </a:r>
            <a:r>
              <a:rPr lang="en-US" dirty="0"/>
              <a:t> </a:t>
            </a:r>
            <a:r>
              <a:rPr lang="en-US" dirty="0" err="1"/>
              <a:t>ኢሎም</a:t>
            </a:r>
            <a:r>
              <a:rPr lang="en-US" dirty="0"/>
              <a:t>።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12" name="TextBox 11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4861560" y="2240281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329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399" y="1216706"/>
            <a:ext cx="3192452" cy="17209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11" name="TextBox 10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4861560" y="2240281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7782D7-F77A-0A40-B4B7-99DD892F1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0188" y="3390900"/>
            <a:ext cx="5144873" cy="289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35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29512" b="34678"/>
          <a:stretch/>
        </p:blipFill>
        <p:spPr>
          <a:xfrm>
            <a:off x="5831402" y="3077736"/>
            <a:ext cx="6057966" cy="12184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9" name="TextBox 8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14" name="Rounded Rectangle 13"/>
          <p:cNvSpPr/>
          <p:nvPr/>
        </p:nvSpPr>
        <p:spPr>
          <a:xfrm>
            <a:off x="4861560" y="2240281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21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18810" y="1706137"/>
            <a:ext cx="3237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talk +s (present, 3</a:t>
            </a:r>
            <a:r>
              <a:rPr lang="en-US" baseline="30000" dirty="0"/>
              <a:t>rd</a:t>
            </a:r>
            <a:r>
              <a:rPr lang="en-US" dirty="0"/>
              <a:t> person sing.)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8810" y="2075469"/>
            <a:ext cx="15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talk +</a:t>
            </a:r>
            <a:r>
              <a:rPr lang="en-US" dirty="0" err="1"/>
              <a:t>ed</a:t>
            </a:r>
            <a:r>
              <a:rPr lang="en-US" dirty="0"/>
              <a:t> (past)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5155" t="29814" r="14624" b="56391"/>
          <a:stretch/>
        </p:blipFill>
        <p:spPr>
          <a:xfrm>
            <a:off x="5493588" y="4403546"/>
            <a:ext cx="6327572" cy="69819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7" name="TextBox 6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11" name="Rounded Rectangle 10"/>
          <p:cNvSpPr/>
          <p:nvPr/>
        </p:nvSpPr>
        <p:spPr>
          <a:xfrm>
            <a:off x="4149029" y="2980054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1492" y="3331448"/>
            <a:ext cx="401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other languages </a:t>
            </a:r>
            <a:r>
              <a:rPr lang="en-US"/>
              <a:t>with more morphology?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46720" y="5541908"/>
            <a:ext cx="2284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unfriend,   Obamacare</a:t>
            </a:r>
          </a:p>
        </p:txBody>
      </p:sp>
    </p:spTree>
    <p:extLst>
      <p:ext uri="{BB962C8B-B14F-4D97-AF65-F5344CB8AC3E}">
        <p14:creationId xmlns:p14="http://schemas.microsoft.com/office/powerpoint/2010/main" val="197476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566" y="675486"/>
            <a:ext cx="10480594" cy="58866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76327" y="2042642"/>
            <a:ext cx="869545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/>
              <a:t>{Mandarin </a:t>
            </a:r>
            <a:r>
              <a:rPr lang="en-US" sz="2400" dirty="0"/>
              <a:t>Chinese, English, Spanish, Hindi, ..., Uyghur, ..., Oromo ...}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75812" y="3618824"/>
            <a:ext cx="320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Anybody speak a rare language?</a:t>
            </a:r>
          </a:p>
        </p:txBody>
      </p:sp>
    </p:spTree>
    <p:extLst>
      <p:ext uri="{BB962C8B-B14F-4D97-AF65-F5344CB8AC3E}">
        <p14:creationId xmlns:p14="http://schemas.microsoft.com/office/powerpoint/2010/main" val="67129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162693" y="1694986"/>
            <a:ext cx="1700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What is a word?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162693" y="2064318"/>
            <a:ext cx="2374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unit of meaning?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62693" y="2433650"/>
            <a:ext cx="3038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text separated by whitespace?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8" name="TextBox 7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7203440" y="2987648"/>
            <a:ext cx="279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have to make decisions!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55840" y="3749040"/>
            <a:ext cx="2724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Thai (or Chinese) example?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55840" y="4189121"/>
            <a:ext cx="1876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Turkish example?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55840" y="4629202"/>
            <a:ext cx="424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non-compositional multi-word expressions:</a:t>
            </a:r>
            <a:br>
              <a:rPr lang="en-US" dirty="0"/>
            </a:br>
            <a:r>
              <a:rPr lang="en-US" dirty="0"/>
              <a:t>New York, take out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149029" y="3433180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98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3" grpId="0"/>
      <p:bldP spid="12" grpId="0"/>
      <p:bldP spid="1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6" name="TextBox 5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609840" y="1459468"/>
            <a:ext cx="2764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do words </a:t>
            </a:r>
            <a:r>
              <a:rPr lang="en-US"/>
              <a:t>fit together?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7467600" y="1992263"/>
            <a:ext cx="2141882" cy="658593"/>
            <a:chOff x="7467600" y="1992263"/>
            <a:chExt cx="2141882" cy="658593"/>
          </a:xfrm>
        </p:grpSpPr>
        <p:grpSp>
          <p:nvGrpSpPr>
            <p:cNvPr id="17" name="Group 16"/>
            <p:cNvGrpSpPr/>
            <p:nvPr/>
          </p:nvGrpSpPr>
          <p:grpSpPr>
            <a:xfrm>
              <a:off x="7467600" y="1992263"/>
              <a:ext cx="569059" cy="658593"/>
              <a:chOff x="7426960" y="3673139"/>
              <a:chExt cx="569059" cy="658593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7426960" y="3962400"/>
                <a:ext cx="4988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the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7559040" y="3673139"/>
                <a:ext cx="4369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DT</a:t>
                </a: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8209280" y="1992263"/>
              <a:ext cx="596638" cy="658593"/>
              <a:chOff x="8168640" y="3673139"/>
              <a:chExt cx="596638" cy="658593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8168640" y="3962400"/>
                <a:ext cx="5966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blue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8236809" y="3673139"/>
                <a:ext cx="3321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JJ</a:t>
                </a: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8995660" y="1992263"/>
              <a:ext cx="613822" cy="658593"/>
              <a:chOff x="8955020" y="3673139"/>
              <a:chExt cx="613822" cy="658593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8955020" y="3962400"/>
                <a:ext cx="6138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boat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9006068" y="3673139"/>
                <a:ext cx="4828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NN</a:t>
                </a: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7467600" y="2940117"/>
            <a:ext cx="1855790" cy="658593"/>
            <a:chOff x="7467600" y="2940117"/>
            <a:chExt cx="1855790" cy="658593"/>
          </a:xfrm>
        </p:grpSpPr>
        <p:grpSp>
          <p:nvGrpSpPr>
            <p:cNvPr id="20" name="Group 19"/>
            <p:cNvGrpSpPr/>
            <p:nvPr/>
          </p:nvGrpSpPr>
          <p:grpSpPr>
            <a:xfrm>
              <a:off x="8754331" y="2940117"/>
              <a:ext cx="569059" cy="658593"/>
              <a:chOff x="7426960" y="3673139"/>
              <a:chExt cx="569059" cy="658593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7426960" y="3962400"/>
                <a:ext cx="4988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the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7559040" y="3673139"/>
                <a:ext cx="4369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DT</a:t>
                </a:r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8157693" y="2940117"/>
              <a:ext cx="596638" cy="658593"/>
              <a:chOff x="8168640" y="3673139"/>
              <a:chExt cx="596638" cy="658593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8168640" y="3962400"/>
                <a:ext cx="5966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blue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8236809" y="3673139"/>
                <a:ext cx="3321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JJ</a:t>
                </a: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7467600" y="2940117"/>
              <a:ext cx="613822" cy="658593"/>
              <a:chOff x="8955020" y="3673139"/>
              <a:chExt cx="613822" cy="658593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8955020" y="3962400"/>
                <a:ext cx="6138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boat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9006068" y="3673139"/>
                <a:ext cx="4828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NN</a:t>
                </a:r>
              </a:p>
            </p:txBody>
          </p:sp>
        </p:grpSp>
      </p:grpSp>
      <p:sp>
        <p:nvSpPr>
          <p:cNvPr id="31" name="TextBox 30"/>
          <p:cNvSpPr txBox="1"/>
          <p:nvPr/>
        </p:nvSpPr>
        <p:spPr>
          <a:xfrm>
            <a:off x="8725902" y="5062623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sailed home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8732243" y="4404030"/>
            <a:ext cx="1117945" cy="730278"/>
            <a:chOff x="8732243" y="4404030"/>
            <a:chExt cx="1117945" cy="730278"/>
          </a:xfrm>
        </p:grpSpPr>
        <p:sp>
          <p:nvSpPr>
            <p:cNvPr id="34" name="TextBox 33"/>
            <p:cNvSpPr txBox="1"/>
            <p:nvPr/>
          </p:nvSpPr>
          <p:spPr>
            <a:xfrm>
              <a:off x="9097894" y="4404030"/>
              <a:ext cx="4347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VP</a:t>
              </a:r>
            </a:p>
          </p:txBody>
        </p:sp>
        <p:sp>
          <p:nvSpPr>
            <p:cNvPr id="36" name="Triangle 35"/>
            <p:cNvSpPr/>
            <p:nvPr/>
          </p:nvSpPr>
          <p:spPr>
            <a:xfrm>
              <a:off x="8732243" y="4764976"/>
              <a:ext cx="1117945" cy="369332"/>
            </a:xfrm>
            <a:prstGeom prst="triangl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722595" y="4340695"/>
            <a:ext cx="1445780" cy="1027925"/>
            <a:chOff x="6722595" y="4340695"/>
            <a:chExt cx="1445780" cy="1027925"/>
          </a:xfrm>
        </p:grpSpPr>
        <p:sp>
          <p:nvSpPr>
            <p:cNvPr id="30" name="TextBox 29"/>
            <p:cNvSpPr txBox="1"/>
            <p:nvPr/>
          </p:nvSpPr>
          <p:spPr>
            <a:xfrm>
              <a:off x="6722595" y="4999288"/>
              <a:ext cx="14457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the blue boat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210284" y="4340695"/>
              <a:ext cx="4523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NP</a:t>
              </a:r>
            </a:p>
          </p:txBody>
        </p:sp>
        <p:sp>
          <p:nvSpPr>
            <p:cNvPr id="37" name="Triangle 36"/>
            <p:cNvSpPr/>
            <p:nvPr/>
          </p:nvSpPr>
          <p:spPr>
            <a:xfrm>
              <a:off x="6883342" y="4710027"/>
              <a:ext cx="1117945" cy="369332"/>
            </a:xfrm>
            <a:prstGeom prst="triangl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662652" y="3799212"/>
            <a:ext cx="1590535" cy="726149"/>
            <a:chOff x="7662652" y="3799212"/>
            <a:chExt cx="1590535" cy="726149"/>
          </a:xfrm>
        </p:grpSpPr>
        <p:sp>
          <p:nvSpPr>
            <p:cNvPr id="35" name="TextBox 34"/>
            <p:cNvSpPr txBox="1"/>
            <p:nvPr/>
          </p:nvSpPr>
          <p:spPr>
            <a:xfrm>
              <a:off x="8231517" y="379921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</a:t>
              </a:r>
            </a:p>
          </p:txBody>
        </p:sp>
        <p:cxnSp>
          <p:nvCxnSpPr>
            <p:cNvPr id="39" name="Straight Connector 38"/>
            <p:cNvCxnSpPr>
              <a:stCxn id="35" idx="1"/>
              <a:endCxn id="32" idx="3"/>
            </p:cNvCxnSpPr>
            <p:nvPr/>
          </p:nvCxnSpPr>
          <p:spPr>
            <a:xfrm flipH="1">
              <a:off x="7662652" y="3983878"/>
              <a:ext cx="568865" cy="5414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5" idx="3"/>
            </p:cNvCxnSpPr>
            <p:nvPr/>
          </p:nvCxnSpPr>
          <p:spPr>
            <a:xfrm>
              <a:off x="8521981" y="3983878"/>
              <a:ext cx="731206" cy="48345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7856306" y="2827722"/>
            <a:ext cx="949612" cy="930684"/>
            <a:chOff x="6509187" y="4639235"/>
            <a:chExt cx="1792514" cy="1941837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6509187" y="4792613"/>
              <a:ext cx="1792514" cy="1788459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561172" y="4639235"/>
              <a:ext cx="1473024" cy="1941837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Rounded Rectangle 49"/>
          <p:cNvSpPr/>
          <p:nvPr/>
        </p:nvSpPr>
        <p:spPr>
          <a:xfrm>
            <a:off x="4149029" y="3982687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6629077" y="5787836"/>
            <a:ext cx="4639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Note similarity to programming languages!</a:t>
            </a:r>
          </a:p>
        </p:txBody>
      </p:sp>
    </p:spTree>
    <p:extLst>
      <p:ext uri="{BB962C8B-B14F-4D97-AF65-F5344CB8AC3E}">
        <p14:creationId xmlns:p14="http://schemas.microsoft.com/office/powerpoint/2010/main" val="107568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5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6" name="TextBox 5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633183" y="1762736"/>
            <a:ext cx="2957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does a sentence mean?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335292" y="2263980"/>
            <a:ext cx="5395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The soldier did not want to die.</a:t>
            </a:r>
          </a:p>
        </p:txBody>
      </p:sp>
      <p:grpSp>
        <p:nvGrpSpPr>
          <p:cNvPr id="65" name="Group 64"/>
          <p:cNvGrpSpPr/>
          <p:nvPr/>
        </p:nvGrpSpPr>
        <p:grpSpPr>
          <a:xfrm>
            <a:off x="8564327" y="4998872"/>
            <a:ext cx="1826013" cy="597431"/>
            <a:chOff x="8564327" y="4998872"/>
            <a:chExt cx="1826013" cy="597431"/>
          </a:xfrm>
        </p:grpSpPr>
        <p:sp>
          <p:nvSpPr>
            <p:cNvPr id="3" name="TextBox 2"/>
            <p:cNvSpPr txBox="1"/>
            <p:nvPr/>
          </p:nvSpPr>
          <p:spPr>
            <a:xfrm>
              <a:off x="8564327" y="4998872"/>
              <a:ext cx="1826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want-01: "desire"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852001" y="5226971"/>
              <a:ext cx="1250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(not "lack")</a:t>
              </a: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8232878" y="3431051"/>
            <a:ext cx="1206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want-01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517535" y="4262319"/>
            <a:ext cx="976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die-01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783894" y="4296931"/>
            <a:ext cx="1031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soldier</a:t>
            </a:r>
          </a:p>
        </p:txBody>
      </p:sp>
      <p:grpSp>
        <p:nvGrpSpPr>
          <p:cNvPr id="66" name="Group 65"/>
          <p:cNvGrpSpPr/>
          <p:nvPr/>
        </p:nvGrpSpPr>
        <p:grpSpPr>
          <a:xfrm>
            <a:off x="7299420" y="3661884"/>
            <a:ext cx="933458" cy="635047"/>
            <a:chOff x="7299420" y="3661884"/>
            <a:chExt cx="933458" cy="635047"/>
          </a:xfrm>
        </p:grpSpPr>
        <p:cxnSp>
          <p:nvCxnSpPr>
            <p:cNvPr id="44" name="Straight Arrow Connector 43"/>
            <p:cNvCxnSpPr>
              <a:stCxn id="42" idx="0"/>
              <a:endCxn id="33" idx="1"/>
            </p:cNvCxnSpPr>
            <p:nvPr/>
          </p:nvCxnSpPr>
          <p:spPr>
            <a:xfrm flipV="1">
              <a:off x="7299420" y="3661884"/>
              <a:ext cx="933458" cy="635047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 rot="19632479">
              <a:off x="7300968" y="3686536"/>
              <a:ext cx="714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agent</a:t>
              </a: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385146" y="5843770"/>
            <a:ext cx="2389437" cy="636990"/>
            <a:chOff x="9385146" y="5843770"/>
            <a:chExt cx="2389437" cy="636990"/>
          </a:xfrm>
        </p:grpSpPr>
        <p:sp>
          <p:nvSpPr>
            <p:cNvPr id="38" name="TextBox 37"/>
            <p:cNvSpPr txBox="1"/>
            <p:nvPr/>
          </p:nvSpPr>
          <p:spPr>
            <a:xfrm>
              <a:off x="9385146" y="5843770"/>
              <a:ext cx="22356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die-01: "cease to live"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385146" y="6111428"/>
              <a:ext cx="23894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(not "want very much")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7814945" y="4121396"/>
            <a:ext cx="1702590" cy="406368"/>
            <a:chOff x="7814945" y="4121396"/>
            <a:chExt cx="1702590" cy="406368"/>
          </a:xfrm>
        </p:grpSpPr>
        <p:cxnSp>
          <p:nvCxnSpPr>
            <p:cNvPr id="51" name="Straight Arrow Connector 50"/>
            <p:cNvCxnSpPr>
              <a:stCxn id="42" idx="3"/>
              <a:endCxn id="41" idx="1"/>
            </p:cNvCxnSpPr>
            <p:nvPr/>
          </p:nvCxnSpPr>
          <p:spPr>
            <a:xfrm flipV="1">
              <a:off x="7814945" y="4493152"/>
              <a:ext cx="1702590" cy="34612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 rot="109744">
              <a:off x="8327205" y="4121396"/>
              <a:ext cx="714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agent</a:t>
              </a: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9439299" y="3500879"/>
            <a:ext cx="662440" cy="761440"/>
            <a:chOff x="9439299" y="3500879"/>
            <a:chExt cx="662440" cy="761440"/>
          </a:xfrm>
        </p:grpSpPr>
        <p:cxnSp>
          <p:nvCxnSpPr>
            <p:cNvPr id="47" name="Straight Arrow Connector 46"/>
            <p:cNvCxnSpPr>
              <a:stCxn id="41" idx="0"/>
              <a:endCxn id="33" idx="3"/>
            </p:cNvCxnSpPr>
            <p:nvPr/>
          </p:nvCxnSpPr>
          <p:spPr>
            <a:xfrm flipH="1" flipV="1">
              <a:off x="9439299" y="3661884"/>
              <a:ext cx="566511" cy="600435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 rot="2727100">
              <a:off x="9557744" y="3675542"/>
              <a:ext cx="7186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result</a:t>
              </a: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9340410" y="3086136"/>
            <a:ext cx="1153325" cy="538922"/>
            <a:chOff x="9340410" y="3086136"/>
            <a:chExt cx="1153325" cy="538922"/>
          </a:xfrm>
        </p:grpSpPr>
        <p:cxnSp>
          <p:nvCxnSpPr>
            <p:cNvPr id="56" name="Straight Arrow Connector 55"/>
            <p:cNvCxnSpPr/>
            <p:nvPr/>
          </p:nvCxnSpPr>
          <p:spPr>
            <a:xfrm flipH="1">
              <a:off x="9340410" y="3281901"/>
              <a:ext cx="1153325" cy="343157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 rot="20868120">
              <a:off x="9365944" y="3086136"/>
              <a:ext cx="906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polarity</a:t>
              </a: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10497863" y="3193629"/>
            <a:ext cx="1247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negative</a:t>
            </a:r>
          </a:p>
        </p:txBody>
      </p:sp>
      <p:sp>
        <p:nvSpPr>
          <p:cNvPr id="72" name="Rounded Rectangle 71"/>
          <p:cNvSpPr/>
          <p:nvPr/>
        </p:nvSpPr>
        <p:spPr>
          <a:xfrm>
            <a:off x="4149029" y="4450814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273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3" grpId="0"/>
      <p:bldP spid="41" grpId="0"/>
      <p:bldP spid="42" grpId="0"/>
      <p:bldP spid="6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6" name="TextBox 5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508240" y="2936240"/>
            <a:ext cx="3026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</a:t>
            </a:r>
            <a:r>
              <a:rPr lang="en-US"/>
              <a:t>does </a:t>
            </a:r>
            <a:r>
              <a:rPr lang="en-US" i="1"/>
              <a:t>the speaker </a:t>
            </a:r>
            <a:r>
              <a:rPr lang="en-US"/>
              <a:t>mean</a:t>
            </a:r>
            <a:r>
              <a:rPr lang="en-US" dirty="0"/>
              <a:t>?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646907" y="3847972"/>
            <a:ext cx="2482925" cy="107893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Can you get me a table at O </a:t>
            </a:r>
            <a:r>
              <a:rPr lang="en-US" dirty="0" err="1">
                <a:solidFill>
                  <a:schemeClr val="bg1"/>
                </a:solidFill>
              </a:rPr>
              <a:t>Ya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163982" y="5147378"/>
            <a:ext cx="2482925" cy="107893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Yes, I have the ability to book reservations.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6509187" y="4639235"/>
            <a:ext cx="1792514" cy="1941837"/>
            <a:chOff x="6509187" y="4639235"/>
            <a:chExt cx="1792514" cy="1941837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509187" y="4792613"/>
              <a:ext cx="1792514" cy="1788459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6561172" y="4639235"/>
              <a:ext cx="1473024" cy="1941837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ounded Rectangle 20"/>
          <p:cNvSpPr/>
          <p:nvPr/>
        </p:nvSpPr>
        <p:spPr>
          <a:xfrm>
            <a:off x="4149029" y="4926902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3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6" name="TextBox 5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ambiguity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508240" y="2936240"/>
            <a:ext cx="3840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the goals of the participants?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646907" y="3847972"/>
            <a:ext cx="2482925" cy="107893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Can you get me a table at O </a:t>
            </a:r>
            <a:r>
              <a:rPr lang="en-US" dirty="0" err="1">
                <a:solidFill>
                  <a:schemeClr val="bg1"/>
                </a:solidFill>
              </a:rPr>
              <a:t>Ya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163982" y="5147378"/>
            <a:ext cx="2482925" cy="107893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Would you like a wood or steel table?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6509187" y="4639235"/>
            <a:ext cx="1792514" cy="1941837"/>
            <a:chOff x="6509187" y="4639235"/>
            <a:chExt cx="1792514" cy="194183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509187" y="4792613"/>
              <a:ext cx="1792514" cy="1788459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6561172" y="4639235"/>
              <a:ext cx="1473024" cy="1941837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ounded Rectangle 16"/>
          <p:cNvSpPr/>
          <p:nvPr/>
        </p:nvSpPr>
        <p:spPr>
          <a:xfrm>
            <a:off x="4149029" y="5424296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204960" y="5532120"/>
            <a:ext cx="2159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Maybe many people,</a:t>
            </a:r>
          </a:p>
          <a:p>
            <a:r>
              <a:rPr lang="en-US" dirty="0"/>
              <a:t>long period of time...</a:t>
            </a:r>
          </a:p>
        </p:txBody>
      </p:sp>
    </p:spTree>
    <p:extLst>
      <p:ext uri="{BB962C8B-B14F-4D97-AF65-F5344CB8AC3E}">
        <p14:creationId xmlns:p14="http://schemas.microsoft.com/office/powerpoint/2010/main" val="2139508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7162"/>
            <a:ext cx="10515600" cy="1325563"/>
          </a:xfrm>
        </p:spPr>
        <p:txBody>
          <a:bodyPr/>
          <a:lstStyle/>
          <a:p>
            <a:r>
              <a:rPr lang="en-US" dirty="0"/>
              <a:t>Ambiguity makes NLP hard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7785"/>
            <a:ext cx="10515600" cy="1603375"/>
          </a:xfrm>
        </p:spPr>
        <p:txBody>
          <a:bodyPr/>
          <a:lstStyle/>
          <a:p>
            <a:r>
              <a:rPr lang="en-US" dirty="0"/>
              <a:t>meaning of </a:t>
            </a:r>
            <a:r>
              <a:rPr lang="en-US" i="1" dirty="0"/>
              <a:t>bank</a:t>
            </a:r>
            <a:r>
              <a:rPr lang="en-US" dirty="0"/>
              <a:t> or </a:t>
            </a:r>
            <a:r>
              <a:rPr lang="en-US" i="1" dirty="0"/>
              <a:t>mean</a:t>
            </a:r>
            <a:r>
              <a:rPr lang="en-US" b="1" i="1" dirty="0"/>
              <a:t> </a:t>
            </a:r>
            <a:r>
              <a:rPr lang="en-US" dirty="0"/>
              <a:t>or </a:t>
            </a:r>
            <a:r>
              <a:rPr lang="en-US" i="1" dirty="0"/>
              <a:t>latex</a:t>
            </a:r>
          </a:p>
          <a:p>
            <a:r>
              <a:rPr lang="en-US" i="1" dirty="0"/>
              <a:t>make a decision</a:t>
            </a:r>
            <a:r>
              <a:rPr lang="en-US" dirty="0"/>
              <a:t> or </a:t>
            </a:r>
            <a:r>
              <a:rPr lang="en-US" i="1" dirty="0"/>
              <a:t>take out</a:t>
            </a:r>
            <a:r>
              <a:rPr lang="en-US" dirty="0"/>
              <a:t> or </a:t>
            </a:r>
            <a:r>
              <a:rPr lang="en-US" i="1" dirty="0"/>
              <a:t>make up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226837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And Funny!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0400" y="6258560"/>
            <a:ext cx="1417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h/t Dan Klein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55812" y="3930173"/>
            <a:ext cx="6060141" cy="1603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Enraged Cow Injures Farmer with Ax</a:t>
            </a:r>
            <a:endParaRPr lang="en-US" i="1" dirty="0"/>
          </a:p>
          <a:p>
            <a:r>
              <a:rPr lang="en-US" dirty="0"/>
              <a:t>Ban on Nude Dancing on Governor's Desk</a:t>
            </a:r>
          </a:p>
          <a:p>
            <a:r>
              <a:rPr lang="en-US" dirty="0"/>
              <a:t>Teacher Strikes Idle Kids</a:t>
            </a:r>
          </a:p>
          <a:p>
            <a:r>
              <a:rPr lang="en-US" dirty="0"/>
              <a:t>Hospitals are Sued by 7 Foot Doctors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768206" y="3930172"/>
            <a:ext cx="4742478" cy="1603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Iraqi Head Seeks Arms</a:t>
            </a:r>
            <a:endParaRPr lang="en-US" i="1" dirty="0"/>
          </a:p>
          <a:p>
            <a:r>
              <a:rPr lang="en-US" dirty="0"/>
              <a:t>Stolen Painting Found by Tree</a:t>
            </a:r>
          </a:p>
          <a:p>
            <a:r>
              <a:rPr lang="en-US" dirty="0"/>
              <a:t>Kids Make Nutritious Snacks</a:t>
            </a:r>
          </a:p>
          <a:p>
            <a:r>
              <a:rPr lang="en-US" dirty="0"/>
              <a:t>Local HS Dropouts Cut in Half</a:t>
            </a:r>
          </a:p>
        </p:txBody>
      </p:sp>
    </p:spTree>
    <p:extLst>
      <p:ext uri="{BB962C8B-B14F-4D97-AF65-F5344CB8AC3E}">
        <p14:creationId xmlns:p14="http://schemas.microsoft.com/office/powerpoint/2010/main" val="1155153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9" grpId="0" build="p"/>
      <p:bldP spid="10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+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9800" y="3539471"/>
            <a:ext cx="10515600" cy="1689735"/>
          </a:xfrm>
        </p:spPr>
        <p:txBody>
          <a:bodyPr/>
          <a:lstStyle/>
          <a:p>
            <a:r>
              <a:rPr lang="en-US" dirty="0"/>
              <a:t>Who has the telescope?</a:t>
            </a:r>
          </a:p>
          <a:p>
            <a:r>
              <a:rPr lang="en-US" dirty="0"/>
              <a:t>What is the paper wrapping?</a:t>
            </a:r>
          </a:p>
          <a:p>
            <a:r>
              <a:rPr lang="en-US" dirty="0"/>
              <a:t>An event of perception or an assault?</a:t>
            </a:r>
          </a:p>
        </p:txBody>
      </p:sp>
      <p:sp>
        <p:nvSpPr>
          <p:cNvPr id="4" name="Rectangle 3"/>
          <p:cNvSpPr/>
          <p:nvPr/>
        </p:nvSpPr>
        <p:spPr>
          <a:xfrm>
            <a:off x="1818514" y="2353469"/>
            <a:ext cx="85549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We saw the woman with the telescope wrapped in paper.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19046" y="5476489"/>
            <a:ext cx="70255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Humans have one (or two) major readings of this;</a:t>
            </a:r>
          </a:p>
          <a:p>
            <a:r>
              <a:rPr lang="en-US" sz="2400" dirty="0"/>
              <a:t> hard to keep computers from getting the unlikely ones</a:t>
            </a:r>
          </a:p>
        </p:txBody>
      </p:sp>
    </p:spTree>
    <p:extLst>
      <p:ext uri="{BB962C8B-B14F-4D97-AF65-F5344CB8AC3E}">
        <p14:creationId xmlns:p14="http://schemas.microsoft.com/office/powerpoint/2010/main" val="2049940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03680" y="3037840"/>
            <a:ext cx="732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Every fifteen minutes a woman in this country gives birth.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03680" y="3429000"/>
            <a:ext cx="5583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Our job is to find this woman, and stop her!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548880" y="4378960"/>
            <a:ext cx="22363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-- Groucho Marx</a:t>
            </a:r>
          </a:p>
        </p:txBody>
      </p:sp>
    </p:spTree>
    <p:extLst>
      <p:ext uri="{BB962C8B-B14F-4D97-AF65-F5344CB8AC3E}">
        <p14:creationId xmlns:p14="http://schemas.microsoft.com/office/powerpoint/2010/main" val="212753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Richness makes NLP Hard!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1541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Lots of ways to express the same thing</a:t>
            </a:r>
          </a:p>
          <a:p>
            <a:r>
              <a:rPr lang="en-US" dirty="0"/>
              <a:t>Sometimes people communicate in an intentionally ambiguous way</a:t>
            </a:r>
          </a:p>
          <a:p>
            <a:r>
              <a:rPr lang="en-US" dirty="0"/>
              <a:t>There are many languages, styles, genres, modalities...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226540" y="3471207"/>
            <a:ext cx="8229636" cy="570844"/>
            <a:chOff x="1374458" y="3844847"/>
            <a:chExt cx="8229636" cy="570844"/>
          </a:xfrm>
        </p:grpSpPr>
        <p:sp>
          <p:nvSpPr>
            <p:cNvPr id="4" name="TextBox 3"/>
            <p:cNvSpPr txBox="1"/>
            <p:nvPr/>
          </p:nvSpPr>
          <p:spPr>
            <a:xfrm>
              <a:off x="1374458" y="3954026"/>
              <a:ext cx="41911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The soldier was not afraid to die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720210" y="3953360"/>
              <a:ext cx="38838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The soldier did not fear death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457806" y="3844847"/>
              <a:ext cx="300082" cy="547279"/>
              <a:chOff x="5457806" y="3844847"/>
              <a:chExt cx="300082" cy="547279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5457806" y="4022794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=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5457806" y="3844847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/>
                  <a:t>?</a:t>
                </a:r>
              </a:p>
            </p:txBody>
          </p:sp>
        </p:grpSp>
      </p:grpSp>
      <p:sp>
        <p:nvSpPr>
          <p:cNvPr id="9" name="TextBox 8"/>
          <p:cNvSpPr txBox="1"/>
          <p:nvPr/>
        </p:nvSpPr>
        <p:spPr>
          <a:xfrm>
            <a:off x="5417687" y="4248653"/>
            <a:ext cx="5082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many other ways can this be said?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74458" y="5156200"/>
            <a:ext cx="5142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"Call me at six </a:t>
            </a:r>
            <a:r>
              <a:rPr lang="en-US" sz="2400" dirty="0" err="1"/>
              <a:t>niner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three triple 0 dos"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44353" y="5848032"/>
            <a:ext cx="61691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"14 words now and then sure 88 later if u want"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01840" y="4916920"/>
            <a:ext cx="27254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"u ship them? </a:t>
            </a:r>
            <a:r>
              <a:rPr lang="en-US" sz="2400" dirty="0" err="1"/>
              <a:t>smh</a:t>
            </a:r>
            <a:r>
              <a:rPr lang="en-US" sz="2400" dirty="0"/>
              <a:t>."</a:t>
            </a:r>
            <a:br>
              <a:rPr lang="en-US" sz="2400" dirty="0"/>
            </a:br>
            <a:r>
              <a:rPr lang="en-US" sz="2400" dirty="0"/>
              <a:t> "</a:t>
            </a:r>
            <a:r>
              <a:rPr lang="en-US" sz="2400" dirty="0" err="1"/>
              <a:t>ikr</a:t>
            </a:r>
            <a:r>
              <a:rPr lang="en-US" sz="2400" dirty="0"/>
              <a:t>, </a:t>
            </a:r>
            <a:r>
              <a:rPr lang="en-US" sz="2400" dirty="0" err="1"/>
              <a:t>lolol</a:t>
            </a:r>
            <a:r>
              <a:rPr lang="en-US" sz="2400" dirty="0"/>
              <a:t>, yolo."</a:t>
            </a:r>
          </a:p>
        </p:txBody>
      </p:sp>
    </p:spTree>
    <p:extLst>
      <p:ext uri="{BB962C8B-B14F-4D97-AF65-F5344CB8AC3E}">
        <p14:creationId xmlns:p14="http://schemas.microsoft.com/office/powerpoint/2010/main" val="982554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/>
      <p:bldP spid="10" grpId="0"/>
      <p:bldP spid="11" grpId="0"/>
      <p:bldP spid="1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Uncertainty/Noise Propagated at Scale Makes NLP Hard!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690688"/>
            <a:ext cx="3893941" cy="476466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44666" y="3611357"/>
            <a:ext cx="6160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Lots of ambiguity at every level from one string!</a:t>
            </a:r>
          </a:p>
        </p:txBody>
      </p:sp>
    </p:spTree>
    <p:extLst>
      <p:ext uri="{BB962C8B-B14F-4D97-AF65-F5344CB8AC3E}">
        <p14:creationId xmlns:p14="http://schemas.microsoft.com/office/powerpoint/2010/main" val="593058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983" y="303306"/>
            <a:ext cx="7641665" cy="572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8281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375" y="1431608"/>
            <a:ext cx="10253249" cy="5758983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makes NLP Hard!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31956" y="4587240"/>
            <a:ext cx="3550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what is the meaning in these cases?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31956" y="4956572"/>
            <a:ext cx="4621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than just meaning is represented in these</a:t>
            </a:r>
          </a:p>
          <a:p>
            <a:r>
              <a:rPr lang="en-US" dirty="0"/>
              <a:t>communications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03791" y="5792222"/>
            <a:ext cx="2784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is the "real" R?</a:t>
            </a:r>
          </a:p>
        </p:txBody>
      </p:sp>
    </p:spTree>
    <p:extLst>
      <p:ext uri="{BB962C8B-B14F-4D97-AF65-F5344CB8AC3E}">
        <p14:creationId xmlns:p14="http://schemas.microsoft.com/office/powerpoint/2010/main" val="155991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733" y="609039"/>
            <a:ext cx="10718604" cy="60203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52800" y="5303520"/>
            <a:ext cx="6491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can we evaluate some of the tasks proposed?</a:t>
            </a:r>
          </a:p>
        </p:txBody>
      </p:sp>
    </p:spTree>
    <p:extLst>
      <p:ext uri="{BB962C8B-B14F-4D97-AF65-F5344CB8AC3E}">
        <p14:creationId xmlns:p14="http://schemas.microsoft.com/office/powerpoint/2010/main" val="3520196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36" y="555251"/>
            <a:ext cx="10916564" cy="613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8465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567514"/>
            <a:ext cx="11090088" cy="622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3026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247" y="676274"/>
            <a:ext cx="10144018" cy="56976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36080" y="3718560"/>
            <a:ext cx="33106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People from other fields!</a:t>
            </a:r>
          </a:p>
          <a:p>
            <a:r>
              <a:rPr lang="en-US" sz="2400" dirty="0"/>
              <a:t>Why are you here?</a:t>
            </a:r>
          </a:p>
        </p:txBody>
      </p:sp>
    </p:spTree>
    <p:extLst>
      <p:ext uri="{BB962C8B-B14F-4D97-AF65-F5344CB8AC3E}">
        <p14:creationId xmlns:p14="http://schemas.microsoft.com/office/powerpoint/2010/main" val="151617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765" y="380440"/>
            <a:ext cx="10855266" cy="609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50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93" y="192181"/>
            <a:ext cx="11525614" cy="647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140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 In This Course (I hope)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the NLP you interact with on a daily basis works</a:t>
            </a:r>
          </a:p>
          <a:p>
            <a:r>
              <a:rPr lang="en-US" dirty="0"/>
              <a:t>The various models, algorithms, and tools that are out there to solve language-related problems you want to tackle</a:t>
            </a:r>
          </a:p>
          <a:p>
            <a:r>
              <a:rPr lang="en-US" dirty="0"/>
              <a:t>How to design and evaluate your own task/model/algorithm/tool</a:t>
            </a:r>
          </a:p>
          <a:p>
            <a:pPr lvl="1"/>
            <a:r>
              <a:rPr lang="en-US" dirty="0"/>
              <a:t>Using data and statistics</a:t>
            </a:r>
          </a:p>
          <a:p>
            <a:pPr lvl="1"/>
            <a:r>
              <a:rPr lang="en-US" dirty="0"/>
              <a:t>Using your own creativity</a:t>
            </a:r>
          </a:p>
          <a:p>
            <a:pPr lvl="1"/>
            <a:r>
              <a:rPr lang="en-US" dirty="0"/>
              <a:t>Using (a little bit of) the latest advances</a:t>
            </a:r>
          </a:p>
          <a:p>
            <a:r>
              <a:rPr lang="en-US" dirty="0"/>
              <a:t>The currently open research questions, so you can pursue further study</a:t>
            </a:r>
          </a:p>
        </p:txBody>
      </p:sp>
    </p:spTree>
    <p:extLst>
      <p:ext uri="{BB962C8B-B14F-4D97-AF65-F5344CB8AC3E}">
        <p14:creationId xmlns:p14="http://schemas.microsoft.com/office/powerpoint/2010/main" val="15215035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 about Intro?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Next is Boring Course Stuff That Is Very Important</a:t>
            </a:r>
          </a:p>
        </p:txBody>
      </p:sp>
    </p:spTree>
    <p:extLst>
      <p:ext uri="{BB962C8B-B14F-4D97-AF65-F5344CB8AC3E}">
        <p14:creationId xmlns:p14="http://schemas.microsoft.com/office/powerpoint/2010/main" val="5032802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9CC39-6441-0A40-A1C5-FAEF9C222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May </a:t>
            </a:r>
            <a:r>
              <a:rPr lang="en-US" u="sng" dirty="0"/>
              <a:t>Not</a:t>
            </a:r>
            <a:r>
              <a:rPr lang="en-US" dirty="0"/>
              <a:t> Want To Take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03FCF-3066-674F-A1DE-0864E3C29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470"/>
            <a:ext cx="10515600" cy="483849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It's not an easy course</a:t>
            </a:r>
          </a:p>
          <a:p>
            <a:pPr lvl="1"/>
            <a:r>
              <a:rPr lang="en-US" dirty="0"/>
              <a:t>Last year, 52% received an A or A-. But 10% received a B-!</a:t>
            </a:r>
          </a:p>
          <a:p>
            <a:pPr lvl="1"/>
            <a:r>
              <a:rPr lang="en-US" dirty="0"/>
              <a:t>This is after scaling. The unscaled mean grade was 81.3%.</a:t>
            </a:r>
          </a:p>
          <a:p>
            <a:pPr lvl="1"/>
            <a:r>
              <a:rPr lang="en-US" dirty="0"/>
              <a:t>If you "need" a particular grade in the course, see me or </a:t>
            </a:r>
            <a:r>
              <a:rPr lang="en-US" dirty="0" err="1"/>
              <a:t>Nanyun</a:t>
            </a:r>
            <a:r>
              <a:rPr lang="en-US" dirty="0"/>
              <a:t> </a:t>
            </a:r>
            <a:r>
              <a:rPr lang="en-US" u="sng" dirty="0"/>
              <a:t>now</a:t>
            </a:r>
            <a:r>
              <a:rPr lang="en-US" dirty="0"/>
              <a:t> so you can be advised about how realistic your request is.</a:t>
            </a:r>
          </a:p>
          <a:p>
            <a:r>
              <a:rPr lang="en-US" dirty="0"/>
              <a:t>Be prepared to work</a:t>
            </a:r>
          </a:p>
          <a:p>
            <a:pPr lvl="1"/>
            <a:r>
              <a:rPr lang="en-US" dirty="0"/>
              <a:t>You should have worked with probability and statistics before</a:t>
            </a:r>
          </a:p>
          <a:p>
            <a:pPr lvl="1"/>
            <a:r>
              <a:rPr lang="en-US" dirty="0"/>
              <a:t>You should have taken calculus, preferably through linear algebra</a:t>
            </a:r>
          </a:p>
          <a:p>
            <a:pPr lvl="1"/>
            <a:r>
              <a:rPr lang="en-US" dirty="0"/>
              <a:t>You should know how to program at the level of a CS undergrad senior or better (python in particular)</a:t>
            </a:r>
          </a:p>
          <a:p>
            <a:pPr lvl="1"/>
            <a:r>
              <a:rPr lang="en-US" dirty="0"/>
              <a:t>The assignments get more challenging with time</a:t>
            </a:r>
          </a:p>
          <a:p>
            <a:pPr lvl="1"/>
            <a:r>
              <a:rPr lang="en-US" dirty="0"/>
              <a:t>The exam questions will require original thought, not just memorization</a:t>
            </a:r>
          </a:p>
          <a:p>
            <a:r>
              <a:rPr lang="en-US" dirty="0"/>
              <a:t>It's not necessarily "comfortable"</a:t>
            </a:r>
          </a:p>
          <a:p>
            <a:pPr lvl="1"/>
            <a:r>
              <a:rPr lang="en-US" dirty="0"/>
              <a:t>Early morning and no DEN (not under our control, you should email the department!)</a:t>
            </a:r>
          </a:p>
          <a:p>
            <a:pPr lvl="1"/>
            <a:r>
              <a:rPr lang="en-US" dirty="0"/>
              <a:t>I talk very quickly! (</a:t>
            </a:r>
            <a:r>
              <a:rPr lang="en-US" dirty="0" err="1"/>
              <a:t>Nanyun</a:t>
            </a:r>
            <a:r>
              <a:rPr lang="en-US" dirty="0"/>
              <a:t> may talk more slowly)</a:t>
            </a:r>
          </a:p>
          <a:p>
            <a:pPr lvl="1"/>
            <a:r>
              <a:rPr lang="en-US" dirty="0"/>
              <a:t>I go on unrelated tangents and use old sci-fi references to break up the monotony</a:t>
            </a:r>
          </a:p>
          <a:p>
            <a:pPr lvl="1"/>
            <a:r>
              <a:rPr lang="en-US" dirty="0"/>
              <a:t>If we discover you have cheated, you'll probably get a C- or worse in the course</a:t>
            </a:r>
          </a:p>
        </p:txBody>
      </p:sp>
    </p:spTree>
    <p:extLst>
      <p:ext uri="{BB962C8B-B14F-4D97-AF65-F5344CB8AC3E}">
        <p14:creationId xmlns:p14="http://schemas.microsoft.com/office/powerpoint/2010/main" val="961660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is a pretty old topic!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46" y="1526476"/>
            <a:ext cx="7555726" cy="49807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0021" y="1905619"/>
            <a:ext cx="2473779" cy="16739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98673" y="4638907"/>
            <a:ext cx="2017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ACL founded : 1962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411670" y="5192750"/>
            <a:ext cx="317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Jon first heard about NLP : 1999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11670" y="5806064"/>
            <a:ext cx="3055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Gainfully employed since 2001</a:t>
            </a:r>
          </a:p>
          <a:p>
            <a:r>
              <a:rPr lang="en-US" dirty="0"/>
              <a:t>(USC PhD 2004-2010)</a:t>
            </a:r>
          </a:p>
        </p:txBody>
      </p:sp>
    </p:spTree>
    <p:extLst>
      <p:ext uri="{BB962C8B-B14F-4D97-AF65-F5344CB8AC3E}">
        <p14:creationId xmlns:p14="http://schemas.microsoft.com/office/powerpoint/2010/main" val="287993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MAY</a:t>
            </a:r>
          </a:p>
          <a:p>
            <a:pPr lvl="1"/>
            <a:r>
              <a:rPr lang="en-US" dirty="0"/>
              <a:t>talk with other students, friends, or others about your homework assignments </a:t>
            </a:r>
            <a:r>
              <a:rPr lang="en-US" i="1" u="sng" dirty="0"/>
              <a:t>IF</a:t>
            </a:r>
            <a:r>
              <a:rPr lang="en-US" dirty="0"/>
              <a:t> you acknowledge such discussion in your submission</a:t>
            </a:r>
          </a:p>
          <a:p>
            <a:pPr lvl="1"/>
            <a:r>
              <a:rPr lang="en-US" dirty="0"/>
              <a:t>ask questions about the homework and subject material in the forums</a:t>
            </a:r>
          </a:p>
          <a:p>
            <a:r>
              <a:rPr lang="en-US" dirty="0"/>
              <a:t>You MAY NOT</a:t>
            </a:r>
          </a:p>
          <a:p>
            <a:pPr lvl="1"/>
            <a:r>
              <a:rPr lang="en-US" dirty="0"/>
              <a:t>copy code or answers from any source including friends, homework/test services, NLP or other software libraries. This includes making slight changes to previously written code</a:t>
            </a:r>
          </a:p>
          <a:p>
            <a:pPr lvl="1"/>
            <a:r>
              <a:rPr lang="en-US" dirty="0"/>
              <a:t>hack the scoring servers, </a:t>
            </a:r>
            <a:r>
              <a:rPr lang="en-US" dirty="0" err="1"/>
              <a:t>Kobiyashi</a:t>
            </a:r>
            <a:r>
              <a:rPr lang="en-US" dirty="0"/>
              <a:t> </a:t>
            </a:r>
            <a:r>
              <a:rPr lang="en-US" dirty="0" err="1"/>
              <a:t>Maru</a:t>
            </a:r>
            <a:r>
              <a:rPr lang="en-US" dirty="0"/>
              <a:t>-style</a:t>
            </a:r>
          </a:p>
          <a:p>
            <a:pPr lvl="1"/>
            <a:r>
              <a:rPr lang="en-US" i="1" u="sng" dirty="0"/>
              <a:t>allow your code to be copied, even if unintentionally</a:t>
            </a:r>
          </a:p>
          <a:p>
            <a:pPr lvl="1"/>
            <a:r>
              <a:rPr lang="en-US" dirty="0"/>
              <a:t>attempt to communicate with or read from any other person while taking exams</a:t>
            </a:r>
          </a:p>
        </p:txBody>
      </p:sp>
    </p:spTree>
    <p:extLst>
      <p:ext uri="{BB962C8B-B14F-4D97-AF65-F5344CB8AC3E}">
        <p14:creationId xmlns:p14="http://schemas.microsoft.com/office/powerpoint/2010/main" val="2638605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Unfortunately, about 20 of you will be caught cheating, based on previous experience.</a:t>
            </a:r>
          </a:p>
          <a:p>
            <a:r>
              <a:rPr lang="en-US" dirty="0"/>
              <a:t>By the end of this course you should have a pretty good idea of how we do it! (Hint: We use NLP to do it)</a:t>
            </a:r>
          </a:p>
          <a:p>
            <a:r>
              <a:rPr lang="en-US" dirty="0"/>
              <a:t>Suspected cheats (</a:t>
            </a:r>
            <a:r>
              <a:rPr lang="en-US" i="1" u="sng" dirty="0"/>
              <a:t>including those who were plagiarized from)</a:t>
            </a:r>
            <a:r>
              <a:rPr lang="en-US" dirty="0"/>
              <a:t> will be reported to the University. Punishment includes but is not limited to:</a:t>
            </a:r>
          </a:p>
          <a:p>
            <a:pPr lvl="1"/>
            <a:r>
              <a:rPr lang="en-US" dirty="0"/>
              <a:t>zero on assignment, exam, or class</a:t>
            </a:r>
          </a:p>
          <a:p>
            <a:pPr lvl="1"/>
            <a:r>
              <a:rPr lang="en-US" dirty="0"/>
              <a:t>Loss of career services privileges</a:t>
            </a:r>
          </a:p>
          <a:p>
            <a:pPr lvl="1"/>
            <a:r>
              <a:rPr lang="en-US" dirty="0"/>
              <a:t>Loss of CPT rights</a:t>
            </a:r>
          </a:p>
          <a:p>
            <a:pPr lvl="1"/>
            <a:r>
              <a:rPr lang="en-US" dirty="0"/>
              <a:t>Uncomfortable meeting with </a:t>
            </a:r>
            <a:r>
              <a:rPr lang="en-US" dirty="0" err="1"/>
              <a:t>Lizsl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705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Jon (instructor)</a:t>
            </a:r>
          </a:p>
          <a:p>
            <a:pPr lvl="1"/>
            <a:r>
              <a:rPr lang="en-US" dirty="0" err="1"/>
              <a:t>Asst</a:t>
            </a:r>
            <a:r>
              <a:rPr lang="en-US" dirty="0"/>
              <a:t> </a:t>
            </a:r>
            <a:r>
              <a:rPr lang="en-US" dirty="0" err="1"/>
              <a:t>rsrch</a:t>
            </a:r>
            <a:r>
              <a:rPr lang="en-US" dirty="0"/>
              <a:t> prof since 2015, USC PhD 2010, worked in NLP since 2001, MT, IE, Semantics, ML</a:t>
            </a:r>
          </a:p>
          <a:p>
            <a:pPr lvl="1"/>
            <a:r>
              <a:rPr lang="en-US" dirty="0"/>
              <a:t>I spend most of my time at ISI in Marina del Rey</a:t>
            </a:r>
          </a:p>
          <a:p>
            <a:r>
              <a:rPr lang="en-US" dirty="0" err="1"/>
              <a:t>Nanyun</a:t>
            </a:r>
            <a:r>
              <a:rPr lang="en-US" dirty="0"/>
              <a:t> (instructor)</a:t>
            </a:r>
          </a:p>
          <a:p>
            <a:pPr lvl="1"/>
            <a:r>
              <a:rPr lang="en-US" dirty="0" err="1"/>
              <a:t>Asst</a:t>
            </a:r>
            <a:r>
              <a:rPr lang="en-US" dirty="0"/>
              <a:t> </a:t>
            </a:r>
            <a:r>
              <a:rPr lang="en-US" dirty="0" err="1"/>
              <a:t>rsrch</a:t>
            </a:r>
            <a:r>
              <a:rPr lang="en-US" dirty="0"/>
              <a:t> prof since 2018, JHU PhD 2017. ML, IE, Creative Generation, Morphology/Phonology</a:t>
            </a:r>
          </a:p>
          <a:p>
            <a:pPr lvl="1"/>
            <a:r>
              <a:rPr lang="en-US" dirty="0"/>
              <a:t>Also based at ISI</a:t>
            </a:r>
          </a:p>
          <a:p>
            <a:r>
              <a:rPr lang="en-US" dirty="0"/>
              <a:t>Ramesh </a:t>
            </a:r>
            <a:r>
              <a:rPr lang="en-US" dirty="0" err="1"/>
              <a:t>Manuvinakurike</a:t>
            </a:r>
            <a:r>
              <a:rPr lang="en-US" dirty="0"/>
              <a:t> (TA)</a:t>
            </a:r>
          </a:p>
          <a:p>
            <a:r>
              <a:rPr lang="en-US" dirty="0" err="1"/>
              <a:t>Xusen</a:t>
            </a:r>
            <a:r>
              <a:rPr lang="en-US" dirty="0"/>
              <a:t> Yin (TA)</a:t>
            </a:r>
          </a:p>
          <a:p>
            <a:r>
              <a:rPr lang="en-US" dirty="0" err="1"/>
              <a:t>Sarik</a:t>
            </a:r>
            <a:r>
              <a:rPr lang="en-US" dirty="0"/>
              <a:t> </a:t>
            </a:r>
            <a:r>
              <a:rPr lang="en-US" dirty="0" err="1"/>
              <a:t>Ghazarian</a:t>
            </a:r>
            <a:r>
              <a:rPr lang="en-US" dirty="0"/>
              <a:t> (TA)</a:t>
            </a:r>
          </a:p>
          <a:p>
            <a:r>
              <a:rPr lang="en-US" dirty="0"/>
              <a:t>Shilpa </a:t>
            </a:r>
            <a:r>
              <a:rPr lang="en-US" dirty="0" err="1"/>
              <a:t>Bhagavath</a:t>
            </a:r>
            <a:r>
              <a:rPr lang="en-US" dirty="0"/>
              <a:t> (Grader) </a:t>
            </a:r>
          </a:p>
          <a:p>
            <a:r>
              <a:rPr lang="en-US" dirty="0" err="1"/>
              <a:t>Kamya</a:t>
            </a:r>
            <a:r>
              <a:rPr lang="en-US" dirty="0"/>
              <a:t> Batra (Grader)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2213" y="468033"/>
            <a:ext cx="2027521" cy="154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369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8835"/>
            <a:ext cx="10515600" cy="473812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DO NOT EMAIL US (sorry)</a:t>
            </a:r>
          </a:p>
          <a:p>
            <a:r>
              <a:rPr lang="en-US" dirty="0"/>
              <a:t>Piazza Discussion Forums</a:t>
            </a:r>
          </a:p>
          <a:p>
            <a:pPr lvl="1"/>
            <a:r>
              <a:rPr lang="en-US" dirty="0"/>
              <a:t>TAs and Instructor will monitor regularly, answer questions, engage in discussion</a:t>
            </a:r>
          </a:p>
          <a:p>
            <a:pPr lvl="1"/>
            <a:r>
              <a:rPr lang="en-US" dirty="0"/>
              <a:t>You should answer each others' questions and help your fellow students out!</a:t>
            </a:r>
          </a:p>
          <a:p>
            <a:pPr lvl="1"/>
            <a:r>
              <a:rPr lang="en-US" dirty="0"/>
              <a:t>Outstanding student contributors will receive a grade bump-up as extra credit (e.g. B to B+, B+ to A-) [see extra credit details in 4 slides]</a:t>
            </a:r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Jon/</a:t>
            </a:r>
            <a:r>
              <a:rPr lang="en-US" dirty="0" err="1"/>
              <a:t>Nanyun</a:t>
            </a:r>
            <a:r>
              <a:rPr lang="en-US" dirty="0"/>
              <a:t>: depending on who's teaching, 10am-11am Wed &amp; Fri (i.e. after class), RTH 512; 11am-12pm possible if there is demand</a:t>
            </a:r>
          </a:p>
          <a:p>
            <a:pPr lvl="1"/>
            <a:r>
              <a:rPr lang="en-US" dirty="0"/>
              <a:t>Jon teaches 8/22-9/7, 10/31-11/30. </a:t>
            </a:r>
            <a:r>
              <a:rPr lang="en-US" dirty="0" err="1"/>
              <a:t>Nanyun</a:t>
            </a:r>
            <a:r>
              <a:rPr lang="en-US" dirty="0"/>
              <a:t> teaches 9/12-10/26</a:t>
            </a:r>
          </a:p>
          <a:p>
            <a:pPr lvl="1"/>
            <a:r>
              <a:rPr lang="en-US" dirty="0" err="1"/>
              <a:t>Xusen</a:t>
            </a:r>
            <a:r>
              <a:rPr lang="en-US" dirty="0"/>
              <a:t> 10:30am-12:30pm Mon, SAL lab</a:t>
            </a:r>
          </a:p>
          <a:p>
            <a:pPr lvl="1"/>
            <a:r>
              <a:rPr lang="en-US" dirty="0" err="1"/>
              <a:t>Sarik</a:t>
            </a:r>
            <a:r>
              <a:rPr lang="en-US" dirty="0"/>
              <a:t> 3pm-5pm Wed, SAL lab</a:t>
            </a:r>
          </a:p>
          <a:p>
            <a:pPr lvl="1"/>
            <a:r>
              <a:rPr lang="en-US" dirty="0"/>
              <a:t>Ramesh 11:30am-1:30pm Wed, SAL lab</a:t>
            </a:r>
          </a:p>
        </p:txBody>
      </p:sp>
    </p:spTree>
    <p:extLst>
      <p:ext uri="{BB962C8B-B14F-4D97-AF65-F5344CB8AC3E}">
        <p14:creationId xmlns:p14="http://schemas.microsoft.com/office/powerpoint/2010/main" val="616245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and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go to "</a:t>
            </a:r>
            <a:r>
              <a:rPr lang="en-US" dirty="0" err="1"/>
              <a:t>jonmay.net</a:t>
            </a:r>
            <a:r>
              <a:rPr lang="en-US" dirty="0"/>
              <a:t>" and click on the link for the class website (Fall 2018)</a:t>
            </a:r>
          </a:p>
          <a:p>
            <a:r>
              <a:rPr lang="en-US" dirty="0"/>
              <a:t>Schedule will probably change depending on our speed; check back frequently</a:t>
            </a:r>
          </a:p>
          <a:p>
            <a:r>
              <a:rPr lang="en-US" dirty="0"/>
              <a:t>No official textbook; readings will be posted on the class website</a:t>
            </a:r>
          </a:p>
          <a:p>
            <a:r>
              <a:rPr lang="en-US" dirty="0"/>
              <a:t>Unofficial "textbook" = </a:t>
            </a:r>
            <a:r>
              <a:rPr lang="en-US" dirty="0" err="1"/>
              <a:t>Jurafsky</a:t>
            </a:r>
            <a:r>
              <a:rPr lang="en-US" dirty="0"/>
              <a:t> and Martin, </a:t>
            </a:r>
            <a:r>
              <a:rPr lang="en-US" i="1" dirty="0"/>
              <a:t>Speech and Language Processing</a:t>
            </a:r>
            <a:r>
              <a:rPr lang="en-US" dirty="0"/>
              <a:t> 3</a:t>
            </a:r>
            <a:r>
              <a:rPr lang="en-US" baseline="30000" dirty="0"/>
              <a:t>rd</a:t>
            </a:r>
            <a:r>
              <a:rPr lang="en-US" dirty="0"/>
              <a:t> edition; only available (in incomplete form) here: https://</a:t>
            </a:r>
            <a:r>
              <a:rPr lang="en-US" dirty="0" err="1"/>
              <a:t>web.stanford.edu</a:t>
            </a:r>
            <a:r>
              <a:rPr lang="en-US" dirty="0"/>
              <a:t>/~</a:t>
            </a:r>
            <a:r>
              <a:rPr lang="en-US" dirty="0" err="1"/>
              <a:t>jurafsky</a:t>
            </a:r>
            <a:r>
              <a:rPr lang="en-US" dirty="0"/>
              <a:t>/slp3/</a:t>
            </a:r>
          </a:p>
          <a:p>
            <a:r>
              <a:rPr lang="en-US" dirty="0"/>
              <a:t>Class through 11/30 except:</a:t>
            </a:r>
          </a:p>
          <a:p>
            <a:pPr lvl="1"/>
            <a:r>
              <a:rPr lang="en-US" dirty="0"/>
              <a:t>Fri, 10/5 MIDTERM (note: see me after class if you have religious holiday or other issue)</a:t>
            </a:r>
          </a:p>
          <a:p>
            <a:pPr lvl="1"/>
            <a:r>
              <a:rPr lang="en-US" dirty="0"/>
              <a:t>11/21, 11/23 No Class (Thanksgiving)</a:t>
            </a:r>
          </a:p>
          <a:p>
            <a:r>
              <a:rPr lang="en-US" dirty="0"/>
              <a:t>If you have specific issues preventing you from attending see/message me immediately</a:t>
            </a:r>
          </a:p>
          <a:p>
            <a:r>
              <a:rPr lang="en-US" dirty="0"/>
              <a:t>If you have medical/other accommodation needs see/message me ASAP (well before the midterm)</a:t>
            </a:r>
          </a:p>
        </p:txBody>
      </p:sp>
    </p:spTree>
    <p:extLst>
      <p:ext uri="{BB962C8B-B14F-4D97-AF65-F5344CB8AC3E}">
        <p14:creationId xmlns:p14="http://schemas.microsoft.com/office/powerpoint/2010/main" val="17244418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and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You don't have to come to class if you don't want to/can't</a:t>
            </a:r>
          </a:p>
          <a:p>
            <a:pPr lvl="1"/>
            <a:r>
              <a:rPr lang="en-US" dirty="0"/>
              <a:t>If you do, please pay attention and participate!</a:t>
            </a:r>
          </a:p>
          <a:p>
            <a:r>
              <a:rPr lang="en-US" dirty="0"/>
              <a:t>However you are responsible for everything covered in class, and</a:t>
            </a:r>
          </a:p>
          <a:p>
            <a:pPr lvl="1"/>
            <a:r>
              <a:rPr lang="en-US" dirty="0"/>
              <a:t>It won't be recorded</a:t>
            </a:r>
          </a:p>
          <a:p>
            <a:pPr lvl="1"/>
            <a:r>
              <a:rPr lang="en-US" dirty="0"/>
              <a:t>Slides may not cover everything I discuss</a:t>
            </a:r>
          </a:p>
          <a:p>
            <a:r>
              <a:rPr lang="en-US" dirty="0"/>
              <a:t>Quizzes are to be done the day they are released</a:t>
            </a:r>
          </a:p>
          <a:p>
            <a:pPr lvl="1"/>
            <a:r>
              <a:rPr lang="en-US" dirty="0"/>
              <a:t>These announcements will be made in class and not necessarily on piazza</a:t>
            </a:r>
          </a:p>
          <a:p>
            <a:r>
              <a:rPr lang="en-US" dirty="0"/>
              <a:t>Slides will be posted soon after class (possibly before, but they might be updated)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isi-nlp</a:t>
            </a:r>
            <a:r>
              <a:rPr lang="en-US" dirty="0"/>
              <a:t>/csci_544_fa_18_slides</a:t>
            </a:r>
          </a:p>
          <a:p>
            <a:r>
              <a:rPr lang="en-US" dirty="0"/>
              <a:t>I use a lot of slides from other classes and note this; feel free to self educate. In particular check out videos from:</a:t>
            </a:r>
          </a:p>
          <a:p>
            <a:pPr lvl="1"/>
            <a:r>
              <a:rPr lang="en-US" dirty="0"/>
              <a:t>Noah Smith (Univ. Washington)</a:t>
            </a:r>
          </a:p>
          <a:p>
            <a:pPr lvl="1"/>
            <a:r>
              <a:rPr lang="en-US" dirty="0"/>
              <a:t>Adam Lopez (Univ. Edinburgh)</a:t>
            </a:r>
          </a:p>
          <a:p>
            <a:pPr lvl="1"/>
            <a:r>
              <a:rPr lang="en-US" dirty="0"/>
              <a:t>Dan </a:t>
            </a:r>
            <a:r>
              <a:rPr lang="en-US" dirty="0" err="1"/>
              <a:t>Jurafsky</a:t>
            </a:r>
            <a:r>
              <a:rPr lang="en-US" dirty="0"/>
              <a:t> (Stanford)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313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expect you to program at the level of a CS undergrad senior or better</a:t>
            </a:r>
          </a:p>
          <a:p>
            <a:r>
              <a:rPr lang="en-US" dirty="0"/>
              <a:t>Most of the assignments will be in Python</a:t>
            </a:r>
          </a:p>
          <a:p>
            <a:r>
              <a:rPr lang="en-US" dirty="0"/>
              <a:t>There will be basic probability and statistics, which will be reviewed as needed</a:t>
            </a:r>
          </a:p>
        </p:txBody>
      </p:sp>
    </p:spTree>
    <p:extLst>
      <p:ext uri="{BB962C8B-B14F-4D97-AF65-F5344CB8AC3E}">
        <p14:creationId xmlns:p14="http://schemas.microsoft.com/office/powerpoint/2010/main" val="11213091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7 </a:t>
            </a:r>
            <a:r>
              <a:rPr lang="en-US" dirty="0" err="1"/>
              <a:t>homeworks</a:t>
            </a:r>
            <a:r>
              <a:rPr lang="en-US" dirty="0"/>
              <a:t>, 2-3 weeks to do each one, they overlap (i.e. you will receive hw2 before hw1 is due; cf. syllabus). 8.1% of your grade each.</a:t>
            </a:r>
          </a:p>
          <a:p>
            <a:r>
              <a:rPr lang="en-US" dirty="0"/>
              <a:t>No homework will be assigned or due right before midterm/final</a:t>
            </a:r>
          </a:p>
          <a:p>
            <a:r>
              <a:rPr lang="en-US" dirty="0"/>
              <a:t>Mostly programming assignments submitted to </a:t>
            </a:r>
            <a:r>
              <a:rPr lang="en-US" dirty="0" err="1"/>
              <a:t>Vocareum</a:t>
            </a:r>
            <a:r>
              <a:rPr lang="en-US" dirty="0"/>
              <a:t> (you should have received an email opening your account, let us know if not!)</a:t>
            </a:r>
          </a:p>
          <a:p>
            <a:r>
              <a:rPr lang="en-US" dirty="0"/>
              <a:t>Some written assignments submitted electronically</a:t>
            </a:r>
          </a:p>
          <a:p>
            <a:r>
              <a:rPr lang="en-US" dirty="0"/>
              <a:t>You can have 4 late days total over the whole course...</a:t>
            </a:r>
          </a:p>
          <a:p>
            <a:pPr lvl="1"/>
            <a:r>
              <a:rPr lang="en-US" dirty="0"/>
              <a:t>...but no more than 2 per assignment</a:t>
            </a:r>
          </a:p>
          <a:p>
            <a:r>
              <a:rPr lang="en-US" dirty="0"/>
              <a:t>Late </a:t>
            </a:r>
            <a:r>
              <a:rPr lang="en-US" dirty="0" err="1"/>
              <a:t>homeworks</a:t>
            </a:r>
            <a:r>
              <a:rPr lang="en-US" dirty="0"/>
              <a:t> thereafter are penalized by 50% for the next 24 hours, then not accepted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6070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Midterm: October 5 in class </a:t>
            </a:r>
          </a:p>
          <a:p>
            <a:pPr lvl="1"/>
            <a:r>
              <a:rPr lang="en-US" dirty="0"/>
              <a:t>short answers, maybe multiple choice, some derivations, some pencil &amp; paper calculations</a:t>
            </a:r>
          </a:p>
          <a:p>
            <a:pPr lvl="1"/>
            <a:r>
              <a:rPr lang="en-US" dirty="0"/>
              <a:t>one double-sided page of notes allowed (may be prepared with other </a:t>
            </a:r>
            <a:r>
              <a:rPr lang="en-US" u="sng" dirty="0"/>
              <a:t>current 544 students</a:t>
            </a:r>
            <a:r>
              <a:rPr lang="en-US" dirty="0"/>
              <a:t>)</a:t>
            </a:r>
          </a:p>
          <a:p>
            <a:r>
              <a:rPr lang="en-US" dirty="0"/>
              <a:t>Final: December 5, 8-10am</a:t>
            </a:r>
          </a:p>
          <a:p>
            <a:pPr lvl="1"/>
            <a:r>
              <a:rPr lang="en-US" dirty="0"/>
              <a:t>like the midterm, but can cover the whole class (emphasis will be on second half)</a:t>
            </a:r>
          </a:p>
          <a:p>
            <a:pPr lvl="1"/>
            <a:r>
              <a:rPr lang="en-US" dirty="0"/>
              <a:t>one double-sided page of notes allowed (may be prepared with other </a:t>
            </a:r>
            <a:r>
              <a:rPr lang="en-US" u="sng" dirty="0"/>
              <a:t>current 544 students</a:t>
            </a:r>
            <a:r>
              <a:rPr lang="en-US" dirty="0"/>
              <a:t>)</a:t>
            </a:r>
          </a:p>
          <a:p>
            <a:r>
              <a:rPr lang="en-US" dirty="0"/>
              <a:t>Whichever one of these you score better on (as a percentage) will count toward 25% of your grade; the other will count toward 15% of your grade</a:t>
            </a:r>
          </a:p>
        </p:txBody>
      </p:sp>
    </p:spTree>
    <p:extLst>
      <p:ext uri="{BB962C8B-B14F-4D97-AF65-F5344CB8AC3E}">
        <p14:creationId xmlns:p14="http://schemas.microsoft.com/office/powerpoint/2010/main" val="13211097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Credit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Outstanding forum contributors may have their grade bumped a category (e.g. B- to B, B+ to A-).</a:t>
            </a:r>
          </a:p>
          <a:p>
            <a:r>
              <a:rPr lang="en-US" dirty="0"/>
              <a:t>The number of and determination of such contributors is up to the staff and is not eligible for regrade.</a:t>
            </a:r>
          </a:p>
          <a:p>
            <a:r>
              <a:rPr lang="en-US" dirty="0"/>
              <a:t>Occasionally there may be extra credit points in a homework. These will offset other point losses </a:t>
            </a:r>
            <a:r>
              <a:rPr lang="en-US" i="1" u="sng" dirty="0"/>
              <a:t>in that homework</a:t>
            </a:r>
            <a:r>
              <a:rPr lang="en-US" dirty="0"/>
              <a:t> (i.e. they do not affect other </a:t>
            </a:r>
            <a:r>
              <a:rPr lang="en-US" dirty="0" err="1"/>
              <a:t>homeworks</a:t>
            </a:r>
            <a:r>
              <a:rPr lang="en-US" dirty="0"/>
              <a:t>/exams and cannot result in a &gt;100% score).</a:t>
            </a:r>
          </a:p>
        </p:txBody>
      </p:sp>
    </p:spTree>
    <p:extLst>
      <p:ext uri="{BB962C8B-B14F-4D97-AF65-F5344CB8AC3E}">
        <p14:creationId xmlns:p14="http://schemas.microsoft.com/office/powerpoint/2010/main" val="1717426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498916818"/>
              </p:ext>
            </p:extLst>
          </p:nvPr>
        </p:nvGraphicFramePr>
        <p:xfrm>
          <a:off x="2032000" y="206709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36204" y="5424873"/>
            <a:ext cx="14478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8996728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Grading/Regrading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1378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No changes are allowed to submitted homework (after the deadline)</a:t>
            </a:r>
          </a:p>
          <a:p>
            <a:r>
              <a:rPr lang="en-US" dirty="0"/>
              <a:t>If something is clearly wrong, you may request specific regrade of a specific question/part via a google form the TAs will send out.</a:t>
            </a:r>
          </a:p>
          <a:p>
            <a:r>
              <a:rPr lang="en-US" dirty="0"/>
              <a:t>WARNING: If you are just 'fishing' for points you may LOSE additional points. No grubs!</a:t>
            </a:r>
          </a:p>
        </p:txBody>
      </p:sp>
    </p:spTree>
    <p:extLst>
      <p:ext uri="{BB962C8B-B14F-4D97-AF65-F5344CB8AC3E}">
        <p14:creationId xmlns:p14="http://schemas.microsoft.com/office/powerpoint/2010/main" val="3258578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Time...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Corpora and Text Processing</a:t>
            </a:r>
          </a:p>
          <a:p>
            <a:r>
              <a:rPr lang="en-US" dirty="0"/>
              <a:t>Bring a laptop; we'll do in-class data manipulation, minor coding</a:t>
            </a:r>
          </a:p>
          <a:p>
            <a:r>
              <a:rPr lang="en-US" dirty="0"/>
              <a:t>Make sure you have been invited and can get into </a:t>
            </a:r>
            <a:r>
              <a:rPr lang="en-US" dirty="0" err="1"/>
              <a:t>vocareum</a:t>
            </a:r>
            <a:r>
              <a:rPr lang="en-US" dirty="0"/>
              <a:t>/piazza</a:t>
            </a:r>
          </a:p>
        </p:txBody>
      </p:sp>
    </p:spTree>
    <p:extLst>
      <p:ext uri="{BB962C8B-B14F-4D97-AF65-F5344CB8AC3E}">
        <p14:creationId xmlns:p14="http://schemas.microsoft.com/office/powerpoint/2010/main" val="1446275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283" y="596451"/>
            <a:ext cx="7881433" cy="590564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54452" y="336638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February 2011</a:t>
            </a:r>
          </a:p>
        </p:txBody>
      </p:sp>
    </p:spTree>
    <p:extLst>
      <p:ext uri="{BB962C8B-B14F-4D97-AF65-F5344CB8AC3E}">
        <p14:creationId xmlns:p14="http://schemas.microsoft.com/office/powerpoint/2010/main" val="1499327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89" y="1163167"/>
            <a:ext cx="10924622" cy="52389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54452" y="336638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October 2011</a:t>
            </a:r>
          </a:p>
        </p:txBody>
      </p:sp>
    </p:spTree>
    <p:extLst>
      <p:ext uri="{BB962C8B-B14F-4D97-AF65-F5344CB8AC3E}">
        <p14:creationId xmlns:p14="http://schemas.microsoft.com/office/powerpoint/2010/main" val="63224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15" y="2586719"/>
            <a:ext cx="7147933" cy="40178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39264" y="2721114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Launched 2006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9264" y="3513281"/>
            <a:ext cx="2508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/>
              <a:t>App 2011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8339264" y="4282500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/>
              <a:t>WordLens</a:t>
            </a:r>
            <a:r>
              <a:rPr lang="en-US" sz="4000" dirty="0"/>
              <a:t> 2015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540" y="244599"/>
            <a:ext cx="5068460" cy="234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182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11305" y="2551938"/>
            <a:ext cx="91023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Where else have you seen NLP in your life, </a:t>
            </a:r>
          </a:p>
          <a:p>
            <a:pPr algn="ctr"/>
            <a:r>
              <a:rPr lang="en-US" sz="4000" dirty="0"/>
              <a:t>in the news, or elsewhere?</a:t>
            </a:r>
          </a:p>
        </p:txBody>
      </p:sp>
    </p:spTree>
    <p:extLst>
      <p:ext uri="{BB962C8B-B14F-4D97-AF65-F5344CB8AC3E}">
        <p14:creationId xmlns:p14="http://schemas.microsoft.com/office/powerpoint/2010/main" val="1148036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19609</TotalTime>
  <Words>2324</Words>
  <Application>Microsoft Macintosh PowerPoint</Application>
  <PresentationFormat>Widescreen</PresentationFormat>
  <Paragraphs>321</Paragraphs>
  <Slides>51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Calibri Light</vt:lpstr>
      <vt:lpstr>Office Theme</vt:lpstr>
      <vt:lpstr>Introduction to NLP</vt:lpstr>
      <vt:lpstr>PowerPoint Presentation</vt:lpstr>
      <vt:lpstr>PowerPoint Presentation</vt:lpstr>
      <vt:lpstr>NLP is a pretty old topic!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NLP of the (near) future</vt:lpstr>
      <vt:lpstr>How do we (humans) do these tasks?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Ambiguity makes NLP hard</vt:lpstr>
      <vt:lpstr>Syntax + Semantics</vt:lpstr>
      <vt:lpstr>Semantics</vt:lpstr>
      <vt:lpstr>Richness makes NLP Hard!</vt:lpstr>
      <vt:lpstr>Uncertainty/Noise Propagated at Scale Makes NLP Hard!</vt:lpstr>
      <vt:lpstr>Representation makes NLP Hard!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You Will Learn In This Course (I hope)</vt:lpstr>
      <vt:lpstr>Questions about Intro?</vt:lpstr>
      <vt:lpstr>Why You May Not Want To Take This Course</vt:lpstr>
      <vt:lpstr>Cheating</vt:lpstr>
      <vt:lpstr>Cheating</vt:lpstr>
      <vt:lpstr>The Team</vt:lpstr>
      <vt:lpstr>Support</vt:lpstr>
      <vt:lpstr>Syllabus and Schedule</vt:lpstr>
      <vt:lpstr>Lecture and Notes</vt:lpstr>
      <vt:lpstr>Prerequisites</vt:lpstr>
      <vt:lpstr>Homeworks</vt:lpstr>
      <vt:lpstr>Exams</vt:lpstr>
      <vt:lpstr>Extra Credit</vt:lpstr>
      <vt:lpstr>Grading/Regrading Policy</vt:lpstr>
      <vt:lpstr>Next Time...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May</dc:creator>
  <cp:lastModifiedBy>Jonathan May</cp:lastModifiedBy>
  <cp:revision>159</cp:revision>
  <cp:lastPrinted>2017-08-25T12:16:51Z</cp:lastPrinted>
  <dcterms:created xsi:type="dcterms:W3CDTF">2017-08-17T22:41:19Z</dcterms:created>
  <dcterms:modified xsi:type="dcterms:W3CDTF">2018-08-20T23:15:43Z</dcterms:modified>
</cp:coreProperties>
</file>

<file path=docProps/thumbnail.jpeg>
</file>